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62" r:id="rId3"/>
    <p:sldId id="268" r:id="rId4"/>
    <p:sldId id="263" r:id="rId5"/>
    <p:sldId id="269" r:id="rId6"/>
    <p:sldId id="264" r:id="rId7"/>
    <p:sldId id="270" r:id="rId8"/>
    <p:sldId id="265" r:id="rId9"/>
    <p:sldId id="266" r:id="rId10"/>
    <p:sldId id="271" r:id="rId11"/>
    <p:sldId id="275" r:id="rId12"/>
    <p:sldId id="274" r:id="rId13"/>
    <p:sldId id="276" r:id="rId14"/>
    <p:sldId id="267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FCD9B"/>
    <a:srgbClr val="FFCC99"/>
    <a:srgbClr val="FF5D5D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70" d="100"/>
          <a:sy n="70" d="100"/>
        </p:scale>
        <p:origin x="-8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2DCBD-C685-46DF-84B4-E0D70357016C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73B4A-7A37-44C8-BCB9-A670703CC1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436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3093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67035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43303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90400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87493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380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91477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6804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11095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750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48013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31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plato.stanford.edu/entries/descartes-works/" TargetMode="External"/><Relationship Id="rId3" Type="http://schemas.microsoft.com/office/2007/relationships/hdphoto" Target="../media/hdphoto2.wdp"/><Relationship Id="rId7" Type="http://schemas.openxmlformats.org/officeDocument/2006/relationships/hyperlink" Target="http://www.crossreferenced.org/wp-content/uploads/2013/02/vintagebkg.jp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7/73/Frans_Hals_-_Portret_van_Ren%C3%A9_Descartes.jpg" TargetMode="External"/><Relationship Id="rId5" Type="http://schemas.openxmlformats.org/officeDocument/2006/relationships/hyperlink" Target="http://images.sharefaith.com/images/3/1261081190693_77/slide-52.jpg" TargetMode="External"/><Relationship Id="rId10" Type="http://schemas.openxmlformats.org/officeDocument/2006/relationships/hyperlink" Target="http://hotmath.com/hotmath_help/topics/descartes-rule-of-signs.html" TargetMode="External"/><Relationship Id="rId4" Type="http://schemas.openxmlformats.org/officeDocument/2006/relationships/hyperlink" Target="http://www.storyofmathematics.com/17th_descartes.html" TargetMode="External"/><Relationship Id="rId9" Type="http://schemas.openxmlformats.org/officeDocument/2006/relationships/hyperlink" Target="http://www.goodreads.com/author/quotes/36556.Ren_Descart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ages.sharefaith.com/images/3/1261081190693_77/slide-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commons/7/73/Frans_Hals_-_Portret_van_Ren%C3%A9_Descart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124200"/>
            <a:ext cx="2427960" cy="2971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62000" y="1066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PMingLiU" pitchFamily="18" charset="-120"/>
              </a:rPr>
              <a:t>René</a:t>
            </a:r>
            <a:r>
              <a:rPr lang="en-U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nch Script MT" pitchFamily="66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PMingLiU" pitchFamily="18" charset="-120"/>
              </a:rPr>
              <a:t>Descartes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PMingLiU" pitchFamily="18" charset="-120"/>
              </a:rPr>
              <a:t>I think, therefore, I am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PMingLiU" pitchFamily="18" charset="-120"/>
              </a:rPr>
              <a:t>!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PMingLiU" pitchFamily="18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2337" y="3048000"/>
            <a:ext cx="12976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Done By: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4724400"/>
            <a:ext cx="23241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Year 3 -  Section 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2014 -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2015</a:t>
            </a:r>
            <a:endParaRPr kumimoji="0" lang="ar-BH" sz="14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93184616"/>
              </p:ext>
            </p:extLst>
          </p:nvPr>
        </p:nvGraphicFramePr>
        <p:xfrm>
          <a:off x="2438400" y="3429000"/>
          <a:ext cx="544612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  <a:gridCol w="26267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Aysha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Jamal Ali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20124431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kern="1200" noProof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Rawan</a:t>
                      </a:r>
                      <a:r>
                        <a:rPr lang="en-US" sz="2000" b="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noProof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Yousif</a:t>
                      </a:r>
                      <a:r>
                        <a:rPr lang="en-US" sz="2000" b="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noProof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Alsabt</a:t>
                      </a:r>
                      <a:r>
                        <a:rPr lang="en-US" sz="2000" b="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20121453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Latifa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Yousif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Alqahtan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20112108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Shaikha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Nabeel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Alshurooqi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itchFamily="18" charset="0"/>
                          <a:ea typeface="+mn-ea"/>
                          <a:cs typeface="+mn-cs"/>
                        </a:rPr>
                        <a:t>20121629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C:\Year3- Sem1\avatar60558_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1260" y="188640"/>
            <a:ext cx="9423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1" descr="http://www.rnon.com/images/rnon/arabiclogo/university_bahrain.gif"/>
          <p:cNvPicPr>
            <a:picLocks noChangeAspect="1" noChangeArrowheads="1"/>
          </p:cNvPicPr>
          <p:nvPr/>
        </p:nvPicPr>
        <p:blipFill>
          <a:blip r:embed="rId5" cstate="print"/>
          <a:srcRect b="8728"/>
          <a:stretch>
            <a:fillRect/>
          </a:stretch>
        </p:blipFill>
        <p:spPr bwMode="auto">
          <a:xfrm>
            <a:off x="-32702" y="188640"/>
            <a:ext cx="13668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1340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096869"/>
            <a:ext cx="4419600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Example1: Finding the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negative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zeros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: 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2173069"/>
            <a:ext cx="441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Arrange the terms of the polynomial in descending order of exponents. 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5800" y="4419600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2.Count the number of sign changes.</a:t>
            </a:r>
            <a:endParaRPr lang="ar-BH" dirty="0" smtClean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514600" y="3429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95400" y="2935069"/>
            <a:ext cx="2015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F(-x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) = -2(-x)+1</a:t>
            </a:r>
            <a:endParaRPr lang="ar-B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47800" y="3962400"/>
            <a:ext cx="18838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F(-x) = 2x+1</a:t>
            </a:r>
            <a:endParaRPr lang="ar-B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00200" y="4419600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No sign change</a:t>
            </a:r>
            <a:endParaRPr lang="ar-BH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505200" y="4659868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219200" y="51816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 3. There is no change in signs, therefore there is no possible negative zeros.</a:t>
            </a:r>
            <a:endParaRPr lang="ar-BH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1" grpId="0"/>
      <p:bldP spid="32" grpId="0"/>
      <p:bldP spid="30" grpId="0"/>
      <p:bldP spid="23" grpId="0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CD9B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600200"/>
            <a:ext cx="4419600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Example1: Finding the positive zeros :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6" name="Curved Right Arrow 15"/>
          <p:cNvSpPr/>
          <p:nvPr/>
        </p:nvSpPr>
        <p:spPr>
          <a:xfrm rot="16200000">
            <a:off x="2057400" y="2819400"/>
            <a:ext cx="381000" cy="6858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5600" y="3429000"/>
            <a:ext cx="381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2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" y="39624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3. There are </a:t>
            </a:r>
            <a:r>
              <a:rPr lang="en-US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sign changes  in the polynomial, so the possible     number of positive roots of the polynomial is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57400" y="3429000"/>
            <a:ext cx="3810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1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1676400"/>
            <a:ext cx="441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Arrange the terms of the polynomial in descending order of exponents. 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9200" y="3124200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2.Count the number of sign changes.</a:t>
            </a:r>
            <a:endParaRPr lang="ar-BH" dirty="0" smtClean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038600" y="33528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85800" y="2514600"/>
            <a:ext cx="3187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>
                <a:latin typeface="Candara" pitchFamily="34" charset="0"/>
              </a:rPr>
              <a:t>F(x) = -2x</a:t>
            </a:r>
            <a:r>
              <a:rPr lang="en-GB" sz="3200" b="1" baseline="30000" dirty="0" smtClean="0">
                <a:latin typeface="Candara" pitchFamily="34" charset="0"/>
              </a:rPr>
              <a:t>2</a:t>
            </a:r>
            <a:r>
              <a:rPr lang="en-GB" sz="3200" b="1" dirty="0" smtClean="0">
                <a:latin typeface="Candara" pitchFamily="34" charset="0"/>
              </a:rPr>
              <a:t> + 5x </a:t>
            </a:r>
            <a:r>
              <a:rPr lang="en-GB" sz="3200" b="1" dirty="0" smtClean="0">
                <a:latin typeface="Candara" pitchFamily="34" charset="0"/>
              </a:rPr>
              <a:t>- </a:t>
            </a:r>
            <a:r>
              <a:rPr lang="en-GB" sz="3200" b="1" dirty="0" smtClean="0">
                <a:latin typeface="Candara" pitchFamily="34" charset="0"/>
              </a:rPr>
              <a:t>3</a:t>
            </a:r>
            <a:endParaRPr lang="ar-BH" sz="3200" dirty="0">
              <a:latin typeface="Candara" pitchFamily="34" charset="0"/>
            </a:endParaRPr>
          </a:p>
        </p:txBody>
      </p:sp>
      <p:sp>
        <p:nvSpPr>
          <p:cNvPr id="33" name="Curved Right Arrow 32"/>
          <p:cNvSpPr/>
          <p:nvPr/>
        </p:nvSpPr>
        <p:spPr>
          <a:xfrm rot="16200000">
            <a:off x="2895600" y="2819400"/>
            <a:ext cx="381000" cy="6858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6" grpId="0" animBg="1"/>
      <p:bldP spid="26" grpId="0"/>
      <p:bldP spid="28" grpId="0"/>
      <p:bldP spid="44" grpId="0"/>
      <p:bldP spid="31" grpId="0"/>
      <p:bldP spid="32" grpId="0"/>
      <p:bldP spid="30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4419600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Example1: Finding the positive zeros :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6" name="Curved Right Arrow 15"/>
          <p:cNvSpPr/>
          <p:nvPr/>
        </p:nvSpPr>
        <p:spPr>
          <a:xfrm rot="16200000">
            <a:off x="1714500" y="3314700"/>
            <a:ext cx="381000" cy="7620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7" name="Curved Right Arrow 16"/>
          <p:cNvSpPr/>
          <p:nvPr/>
        </p:nvSpPr>
        <p:spPr>
          <a:xfrm rot="16200000">
            <a:off x="2552700" y="3314700"/>
            <a:ext cx="381000" cy="7620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 rot="16200000">
            <a:off x="3390900" y="3314700"/>
            <a:ext cx="381000" cy="7620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200400"/>
            <a:ext cx="3394710" cy="3429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4600" y="3886200"/>
            <a:ext cx="381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2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3886200"/>
            <a:ext cx="3810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3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" y="43434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3. There are 3 sign changes  in the polynomial, so the possible     number of positive roots of the polynomial is 3 or 1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0" y="3886200"/>
            <a:ext cx="3810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1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2057400"/>
            <a:ext cx="441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Arrange the terms of the polynomial in descending order of exponents. 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9200" y="3505200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2.Count the number of sign changes.</a:t>
            </a:r>
            <a:endParaRPr lang="ar-BH" dirty="0" smtClean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038600" y="37338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Curved Right Arrow 38"/>
          <p:cNvSpPr/>
          <p:nvPr/>
        </p:nvSpPr>
        <p:spPr>
          <a:xfrm rot="457922" flipH="1">
            <a:off x="6398153" y="4830984"/>
            <a:ext cx="501921" cy="665295"/>
          </a:xfrm>
          <a:prstGeom prst="curvedRightArrow">
            <a:avLst>
              <a:gd name="adj1" fmla="val 0"/>
              <a:gd name="adj2" fmla="val 31721"/>
              <a:gd name="adj3" fmla="val 3026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76400" y="5181600"/>
            <a:ext cx="510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b="1" dirty="0" smtClean="0">
                <a:solidFill>
                  <a:srgbClr val="C00000"/>
                </a:solidFill>
              </a:rPr>
              <a:t>It is less than the 3 by an even integer (3 – 2)=0 </a:t>
            </a:r>
            <a:endParaRPr lang="ar-BH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6" grpId="0" animBg="1"/>
      <p:bldP spid="17" grpId="0" animBg="1"/>
      <p:bldP spid="18" grpId="0" animBg="1"/>
      <p:bldP spid="26" grpId="0"/>
      <p:bldP spid="27" grpId="0"/>
      <p:bldP spid="28" grpId="0"/>
      <p:bldP spid="44" grpId="0"/>
      <p:bldP spid="31" grpId="0"/>
      <p:bldP spid="32" grpId="0"/>
      <p:bldP spid="39" grpId="0" animBg="1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CD9B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459468"/>
            <a:ext cx="4648200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Example 2: Finding the negative zeros :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590800"/>
            <a:ext cx="4038600" cy="3429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733800"/>
            <a:ext cx="3261360" cy="3048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37"/>
          <p:cNvCxnSpPr>
            <a:stCxn id="1034" idx="2"/>
          </p:cNvCxnSpPr>
          <p:nvPr/>
        </p:nvCxnSpPr>
        <p:spPr>
          <a:xfrm>
            <a:off x="2933700" y="2933700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133600" y="4191000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No sign change</a:t>
            </a:r>
            <a:endParaRPr lang="ar-BH" dirty="0"/>
          </a:p>
        </p:txBody>
      </p:sp>
      <p:sp>
        <p:nvSpPr>
          <p:cNvPr id="31" name="TextBox 30"/>
          <p:cNvSpPr txBox="1"/>
          <p:nvPr/>
        </p:nvSpPr>
        <p:spPr>
          <a:xfrm>
            <a:off x="4724400" y="1447800"/>
            <a:ext cx="441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Arrange the terms of the polynomial in descending order of exponents. 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9200" y="4202668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2.Count the number of sign changes.</a:t>
            </a:r>
            <a:endParaRPr lang="ar-BH" dirty="0" smtClean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38600" y="4431268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219200" y="51816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 3. There is no change in signs, therefore there is no possible negative zeros.</a:t>
            </a:r>
            <a:endParaRPr lang="ar-BH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42" grpId="0"/>
      <p:bldP spid="31" grpId="0"/>
      <p:bldP spid="32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447800"/>
            <a:ext cx="9601200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Exercise: Find the  possible positive and  negative zeros in </a:t>
            </a:r>
          </a:p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   the Polynomial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.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ar-BH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96798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3000" y="2590800"/>
            <a:ext cx="62484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F(X) = x3 + 3 x2 – x – x4– 2</a:t>
            </a:r>
          </a:p>
          <a:p>
            <a:pPr marL="342900" indent="-342900">
              <a:buFont typeface="+mj-lt"/>
              <a:buAutoNum type="arabicPeriod"/>
            </a:pP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F(X) = x3– x2– 14 x + 24</a:t>
            </a:r>
            <a:endParaRPr lang="ar-B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3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821363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www.storyofmathematics.com/17th_descartes.html</a:t>
            </a:r>
            <a:r>
              <a:rPr lang="en-US" sz="2400" dirty="0" smtClean="0"/>
              <a:t> </a:t>
            </a:r>
          </a:p>
          <a:p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images.sharefaith.com/images/3/1261081190693_77/slide-52.jpg</a:t>
            </a:r>
            <a:r>
              <a:rPr lang="en-US" sz="2400" dirty="0" smtClean="0"/>
              <a:t> </a:t>
            </a:r>
          </a:p>
          <a:p>
            <a:r>
              <a:rPr lang="en-US" sz="2400" dirty="0">
                <a:hlinkClick r:id="rId6"/>
              </a:rPr>
              <a:t>http://upload.wikimedia.org/wikipedia/commons/7/73/Frans_Hals_-_</a:t>
            </a:r>
            <a:r>
              <a:rPr lang="en-US" sz="2400" dirty="0" smtClean="0">
                <a:hlinkClick r:id="rId6"/>
              </a:rPr>
              <a:t>Portret_van_Ren%C3%A9_Descartes.jpg</a:t>
            </a:r>
            <a:r>
              <a:rPr lang="en-US" sz="2400" dirty="0" smtClean="0"/>
              <a:t> </a:t>
            </a:r>
          </a:p>
          <a:p>
            <a:r>
              <a:rPr lang="en-US" sz="2400" dirty="0">
                <a:hlinkClick r:id="rId7"/>
              </a:rPr>
              <a:t>http://</a:t>
            </a:r>
            <a:r>
              <a:rPr lang="en-US" sz="2400" dirty="0" smtClean="0">
                <a:hlinkClick r:id="rId7"/>
              </a:rPr>
              <a:t>www.crossreferenced.org/wp-content/uploads/2013/02/vintagebkg.jpg</a:t>
            </a:r>
            <a:r>
              <a:rPr lang="en-US" sz="2400" dirty="0" smtClean="0"/>
              <a:t> </a:t>
            </a:r>
          </a:p>
          <a:p>
            <a:r>
              <a:rPr lang="en-US" sz="2400" dirty="0">
                <a:hlinkClick r:id="rId8"/>
              </a:rPr>
              <a:t>http://plato.stanford.edu/entries/descartes-works/#</a:t>
            </a:r>
            <a:r>
              <a:rPr lang="en-US" sz="2400" dirty="0" smtClean="0">
                <a:hlinkClick r:id="rId8"/>
              </a:rPr>
              <a:t>Med</a:t>
            </a:r>
            <a:endParaRPr lang="en-US" sz="2400" dirty="0" smtClean="0"/>
          </a:p>
          <a:p>
            <a:r>
              <a:rPr lang="en-GB" sz="2400" u="sng" dirty="0" smtClean="0">
                <a:hlinkClick r:id="rId9"/>
              </a:rPr>
              <a:t>http://www.goodreads.com/author/quotes/36556.Ren_Descartes</a:t>
            </a:r>
            <a:endParaRPr lang="en-GB" sz="2400" u="sng" dirty="0" smtClean="0"/>
          </a:p>
          <a:p>
            <a:r>
              <a:rPr lang="en-GB" sz="2400" dirty="0" smtClean="0">
                <a:hlinkClick r:id="rId10"/>
              </a:rPr>
              <a:t>http://hotmath.com/hotmath_help/topics/descartes-rule-of-signs.html  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2590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 References : </a:t>
            </a:r>
            <a:endParaRPr lang="ar-BH" sz="2400" b="1" dirty="0"/>
          </a:p>
        </p:txBody>
      </p:sp>
    </p:spTree>
    <p:extLst>
      <p:ext uri="{BB962C8B-B14F-4D97-AF65-F5344CB8AC3E}">
        <p14:creationId xmlns="" xmlns:p14="http://schemas.microsoft.com/office/powerpoint/2010/main" val="1859229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encrypted-tbn1.gstatic.com/images?q=tbn:ANd9GcRo8Sz7FfpQ_HM_CQnetgJYwerdKoTkpGoPs4juBGRZc9-3bG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492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Outline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7526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koola Pota" pitchFamily="34" charset="0"/>
                <a:ea typeface="+mj-ea"/>
                <a:cs typeface="Iskoola Pota" pitchFamily="34" charset="0"/>
              </a:rPr>
              <a:t> Introduction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koola Pota" pitchFamily="34" charset="0"/>
                <a:ea typeface="+mj-ea"/>
                <a:cs typeface="Iskoola Pota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koola Pota" pitchFamily="34" charset="0"/>
                <a:ea typeface="+mj-ea"/>
                <a:cs typeface="Iskoola Pota" pitchFamily="34" charset="0"/>
              </a:rPr>
              <a:t>His education and jobs.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Contributions 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Philosophy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Mathematics </a:t>
            </a:r>
          </a:p>
          <a:p>
            <a:pPr marL="5715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“Rule of signs”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technique 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pPr marL="1828800" lvl="3" indent="-457200">
              <a:lnSpc>
                <a:spcPct val="150000"/>
              </a:lnSpc>
              <a:buFont typeface="+mj-lt"/>
              <a:buAutoNum type="alphaU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pPr marL="1828800" lvl="3" indent="-457200">
              <a:lnSpc>
                <a:spcPct val="150000"/>
              </a:lnSpc>
              <a:buFont typeface="+mj-lt"/>
              <a:buAutoNum type="alphaU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82244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encrypted-tbn1.gstatic.com/images?q=tbn:ANd9GcRo8Sz7FfpQ_HM_CQnetgJYwerdKoTkpGoPs4juBGRZc9-3bG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492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Introduction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43000" y="19050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koola Pota" pitchFamily="34" charset="0"/>
                <a:ea typeface="+mj-ea"/>
                <a:cs typeface="Iskoola Pota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Date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of birth: March 31st,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1596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Place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of birth: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Haye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France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Religion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: Catholic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Died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: February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11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1650</a:t>
            </a:r>
          </a:p>
        </p:txBody>
      </p:sp>
    </p:spTree>
    <p:extLst>
      <p:ext uri="{BB962C8B-B14F-4D97-AF65-F5344CB8AC3E}">
        <p14:creationId xmlns="" xmlns:p14="http://schemas.microsoft.com/office/powerpoint/2010/main" val="1635724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95728" y="380999"/>
            <a:ext cx="69525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His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Education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and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Jobs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676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In 1606, at ten years old, hew was sent to Jesuit college of La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Flèche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and studied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until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1614.  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013502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In 1615, He entered the</a:t>
            </a:r>
            <a:r>
              <a:rPr lang="en-GB" sz="2400" dirty="0" smtClean="0"/>
              <a:t>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University of Poitiers, and in 1616 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he received his Baccalaureate and License in Canon &amp; Civil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Law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.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47244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In 1618, 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started working to the army of Prince Maurice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Nassau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as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“Corps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Engineers”. He applied his mathematics 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structures machines aimed at protecting and assisting soldiers in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battle.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  <p:pic>
        <p:nvPicPr>
          <p:cNvPr id="7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-34119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61609" y="380999"/>
            <a:ext cx="69525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His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Education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and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+mj-cs"/>
              </a:rPr>
              <a:t>Jobs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In 1606, at ten years old, hew was sent to Jesuit college of La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Flèche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and studied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until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1614.  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013502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In 1615, He entered the</a:t>
            </a:r>
            <a:r>
              <a:rPr lang="en-GB" sz="2400" dirty="0" smtClean="0"/>
              <a:t> </a:t>
            </a: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University of Poitiers, and in 1616 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he received his Baccalaureate and License in Canon &amp; Civil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Law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.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7244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In 1618, 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started working to the army of Prince Maurice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Nassau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as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“Corps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Engineers”. He applied his mathematics 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structures machines aimed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to protect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and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assist soldiers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in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battle.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518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encrypted-tbn1.gstatic.com/images?q=tbn:ANd9GcRo8Sz7FfpQ_HM_CQnetgJYwerdKoTkpGoPs4juBGRZc9-3bG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entury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Contributions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828800" y="11430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lphaUcPeriod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Philosophy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3636" y="48006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Meditations on first philosophy (1641)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Principles of philosophy (1644)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133600"/>
            <a:ext cx="8382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He was Known as</a:t>
            </a:r>
          </a:p>
          <a:p>
            <a:pPr marL="914400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</a:p>
          <a:p>
            <a:pPr marL="914400" indent="-914400"/>
            <a:r>
              <a:rPr lang="en-GB" sz="4800" dirty="0" smtClean="0">
                <a:latin typeface="Century" pitchFamily="18" charset="0"/>
              </a:rPr>
              <a:t>“</a:t>
            </a:r>
            <a:r>
              <a:rPr lang="en-GB" sz="4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Father of Modern Philosophy</a:t>
            </a:r>
            <a:r>
              <a:rPr lang="en-GB" sz="4800" dirty="0" smtClean="0">
                <a:latin typeface="Century" pitchFamily="18" charset="0"/>
              </a:rPr>
              <a:t>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18211" y="4047698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Some of his books in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Philosophy: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220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457200"/>
            <a:ext cx="563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Famous Quotes</a:t>
            </a:r>
            <a:r>
              <a:rPr lang="en-US" sz="3200" b="1" dirty="0" smtClean="0"/>
              <a:t>: </a:t>
            </a:r>
            <a:endParaRPr lang="ar-BH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82296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“It is not enough to have a good mind; the main thing is to use it well.” 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“Doubt is the origin of wisdom”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</a:t>
            </a:r>
            <a:endParaRPr lang="ar-BH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303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encrypted-tbn1.gstatic.com/images?q=tbn:ANd9GcRo8Sz7FfpQ_HM_CQnetgJYwerdKoTkpGoPs4juBGRZc9-3bG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entury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lphaUcPeriod" startAt="2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Mathematics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676400"/>
            <a:ext cx="8229600" cy="452596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Cartesian Coordinates.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GB" b="1" dirty="0" smtClean="0"/>
              <a:t> “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r>
              <a:rPr lang="en-GB" dirty="0" smtClean="0"/>
              <a:t> 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Problem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solving for geometrical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calculus.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 Understand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the connection between curves construction and its algebraic equation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+mj-ea"/>
                <a:cs typeface="Iskoola Pota" pitchFamily="34" charset="0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220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encrypted-tbn1.gstatic.com/images?q=tbn:ANd9GcRo8Sz7FfpQ_HM_CQnetgJYwerdKoTkpGoPs4juBGRZc9-3bG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v"/>
            </a:pPr>
            <a:endParaRPr lang="en-US">
              <a:latin typeface="Century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B. Mathematics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1143000"/>
            <a:ext cx="8836025" cy="4038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Re-discovered </a:t>
            </a:r>
            <a:r>
              <a:rPr lang="en-US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Thabit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r>
              <a:rPr lang="en-US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ibn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r>
              <a:rPr lang="en-US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Qurra's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general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  formula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for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amicable numbers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: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ea typeface="+mj-ea"/>
              <a:cs typeface="Iskoola Pota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   Amicable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pair 9,363,584 and 9,437,056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  (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which had also been discovered by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another Islamic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 mathematician, </a:t>
            </a:r>
            <a:r>
              <a:rPr lang="en-US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Yazdi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,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   almost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a century earlier). </a:t>
            </a:r>
          </a:p>
        </p:txBody>
      </p:sp>
    </p:spTree>
    <p:extLst>
      <p:ext uri="{BB962C8B-B14F-4D97-AF65-F5344CB8AC3E}">
        <p14:creationId xmlns="" xmlns:p14="http://schemas.microsoft.com/office/powerpoint/2010/main" val="28261257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CD9B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http://images.sharefaith.com/images/3/1261081190693_77/slide-5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9900" b="1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0931" y="392668"/>
            <a:ext cx="5524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“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</a:t>
            </a:r>
            <a:endParaRPr lang="ar-BH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371600"/>
            <a:ext cx="74676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000" b="1" dirty="0" smtClean="0"/>
              <a:t>“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Rule of signs” technique is used to find the possible positive and negative  roots (zeros) for Polynomial without solving or drawing it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.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590800"/>
            <a:ext cx="4419600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Example1: Finding the positive zeros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: 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 </a:t>
            </a:r>
            <a:endParaRPr lang="ar-BH" dirty="0" smtClean="0"/>
          </a:p>
          <a:p>
            <a:endParaRPr lang="ar-BH" dirty="0"/>
          </a:p>
        </p:txBody>
      </p:sp>
      <p:sp>
        <p:nvSpPr>
          <p:cNvPr id="16" name="Curved Right Arrow 15"/>
          <p:cNvSpPr/>
          <p:nvPr/>
        </p:nvSpPr>
        <p:spPr>
          <a:xfrm rot="16200000">
            <a:off x="2476500" y="3771900"/>
            <a:ext cx="381000" cy="6096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" y="49530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3. There </a:t>
            </a:r>
            <a:r>
              <a:rPr lang="en-US" dirty="0" smtClean="0">
                <a:solidFill>
                  <a:srgbClr val="C00000"/>
                </a:solidFill>
              </a:rPr>
              <a:t>is </a:t>
            </a:r>
            <a:r>
              <a:rPr lang="en-US" dirty="0" smtClean="0">
                <a:solidFill>
                  <a:srgbClr val="C00000"/>
                </a:solidFill>
              </a:rPr>
              <a:t>one </a:t>
            </a:r>
            <a:r>
              <a:rPr lang="en-US" dirty="0" smtClean="0">
                <a:solidFill>
                  <a:srgbClr val="C00000"/>
                </a:solidFill>
              </a:rPr>
              <a:t>sign changes  in the polynomial, so the possible     number of positive roots of the polynomial is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BH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B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38400" y="4267200"/>
            <a:ext cx="3810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cs typeface="Iskoola Pota" pitchFamily="34" charset="0"/>
              </a:rPr>
              <a:t>1</a:t>
            </a:r>
            <a:endParaRPr lang="ar-B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Iskoola Pot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2667000"/>
            <a:ext cx="441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Arrange the terms of the polynomial in descending order of exponents. </a:t>
            </a:r>
            <a:endParaRPr lang="ar-BH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9200" y="4114800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2.Count the number of sign changes.</a:t>
            </a:r>
            <a:endParaRPr lang="ar-BH" dirty="0" smtClean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038600" y="4343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95400" y="342900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andara" pitchFamily="34" charset="0"/>
              </a:rPr>
              <a:t>F(x) = -2x+1</a:t>
            </a:r>
            <a:endParaRPr lang="ar-BH" sz="2800" dirty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16" grpId="0" animBg="1"/>
      <p:bldP spid="28" grpId="0"/>
      <p:bldP spid="44" grpId="0"/>
      <p:bldP spid="31" grpId="0"/>
      <p:bldP spid="32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737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Latifa</dc:creator>
  <cp:lastModifiedBy>USER</cp:lastModifiedBy>
  <cp:revision>92</cp:revision>
  <dcterms:created xsi:type="dcterms:W3CDTF">2006-08-16T00:00:00Z</dcterms:created>
  <dcterms:modified xsi:type="dcterms:W3CDTF">2015-03-27T15:33:44Z</dcterms:modified>
</cp:coreProperties>
</file>