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62" r:id="rId4"/>
    <p:sldId id="274" r:id="rId5"/>
    <p:sldId id="273" r:id="rId6"/>
    <p:sldId id="275" r:id="rId7"/>
    <p:sldId id="263" r:id="rId8"/>
    <p:sldId id="278" r:id="rId9"/>
    <p:sldId id="279" r:id="rId10"/>
    <p:sldId id="268" r:id="rId11"/>
    <p:sldId id="271" r:id="rId12"/>
    <p:sldId id="277" r:id="rId13"/>
    <p:sldId id="269" r:id="rId14"/>
    <p:sldId id="272" r:id="rId15"/>
    <p:sldId id="259" r:id="rId16"/>
    <p:sldId id="276" r:id="rId17"/>
  </p:sldIdLst>
  <p:sldSz cx="9144000" cy="6858000" type="screen4x3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D987B30-D230-4D44-9256-65BA2F7DF121}" type="datetimeFigureOut">
              <a:rPr lang="ar-BH" smtClean="0"/>
              <a:pPr/>
              <a:t>15/06/1436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58DC9C-115A-491E-99E3-955D1EF3DB2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xmlns="" val="83019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CA65C54-2852-423F-82FE-094C42DBE0FB}" type="datetimeFigureOut">
              <a:rPr lang="ar-BH" smtClean="0"/>
              <a:pPr/>
              <a:t>15/06/1436</a:t>
            </a:fld>
            <a:endParaRPr lang="ar-B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B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EE8CDC-9003-4935-AC93-03E07767C968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5C54-2852-423F-82FE-094C42DBE0FB}" type="datetimeFigureOut">
              <a:rPr lang="ar-BH" smtClean="0"/>
              <a:pPr/>
              <a:t>15/06/1436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CDC-9003-4935-AC93-03E07767C968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CA65C54-2852-423F-82FE-094C42DBE0FB}" type="datetimeFigureOut">
              <a:rPr lang="ar-BH" smtClean="0"/>
              <a:pPr/>
              <a:t>15/06/1436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BH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3EE8CDC-9003-4935-AC93-03E07767C968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5C54-2852-423F-82FE-094C42DBE0FB}" type="datetimeFigureOut">
              <a:rPr lang="ar-BH" smtClean="0"/>
              <a:pPr/>
              <a:t>15/06/1436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EE8CDC-9003-4935-AC93-03E07767C968}" type="slidenum">
              <a:rPr lang="ar-BH" smtClean="0"/>
              <a:pPr/>
              <a:t>‹#›</a:t>
            </a:fld>
            <a:endParaRPr lang="ar-B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5C54-2852-423F-82FE-094C42DBE0FB}" type="datetimeFigureOut">
              <a:rPr lang="ar-BH" smtClean="0"/>
              <a:pPr/>
              <a:t>15/06/1436</a:t>
            </a:fld>
            <a:endParaRPr lang="ar-B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EE8CDC-9003-4935-AC93-03E07767C968}" type="slidenum">
              <a:rPr lang="ar-BH" smtClean="0"/>
              <a:pPr/>
              <a:t>‹#›</a:t>
            </a:fld>
            <a:endParaRPr lang="ar-B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B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A65C54-2852-423F-82FE-094C42DBE0FB}" type="datetimeFigureOut">
              <a:rPr lang="ar-BH" smtClean="0"/>
              <a:pPr/>
              <a:t>15/06/1436</a:t>
            </a:fld>
            <a:endParaRPr lang="ar-B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EE8CDC-9003-4935-AC93-03E07767C968}" type="slidenum">
              <a:rPr lang="ar-BH" smtClean="0"/>
              <a:pPr/>
              <a:t>‹#›</a:t>
            </a:fld>
            <a:endParaRPr lang="ar-B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B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A65C54-2852-423F-82FE-094C42DBE0FB}" type="datetimeFigureOut">
              <a:rPr lang="ar-BH" smtClean="0"/>
              <a:pPr/>
              <a:t>15/06/1436</a:t>
            </a:fld>
            <a:endParaRPr lang="ar-B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EE8CDC-9003-4935-AC93-03E07767C968}" type="slidenum">
              <a:rPr lang="ar-BH" smtClean="0"/>
              <a:pPr/>
              <a:t>‹#›</a:t>
            </a:fld>
            <a:endParaRPr lang="ar-B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BH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5C54-2852-423F-82FE-094C42DBE0FB}" type="datetimeFigureOut">
              <a:rPr lang="ar-BH" smtClean="0"/>
              <a:pPr/>
              <a:t>15/06/1436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EE8CDC-9003-4935-AC93-03E07767C968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5C54-2852-423F-82FE-094C42DBE0FB}" type="datetimeFigureOut">
              <a:rPr lang="ar-BH" smtClean="0"/>
              <a:pPr/>
              <a:t>15/06/1436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EE8CDC-9003-4935-AC93-03E07767C968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5C54-2852-423F-82FE-094C42DBE0FB}" type="datetimeFigureOut">
              <a:rPr lang="ar-BH" smtClean="0"/>
              <a:pPr/>
              <a:t>15/06/1436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EE8CDC-9003-4935-AC93-03E07767C968}" type="slidenum">
              <a:rPr lang="ar-BH" smtClean="0"/>
              <a:pPr/>
              <a:t>‹#›</a:t>
            </a:fld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CA65C54-2852-423F-82FE-094C42DBE0FB}" type="datetimeFigureOut">
              <a:rPr lang="ar-BH" smtClean="0"/>
              <a:pPr/>
              <a:t>15/06/1436</a:t>
            </a:fld>
            <a:endParaRPr lang="ar-B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EE8CDC-9003-4935-AC93-03E07767C968}" type="slidenum">
              <a:rPr lang="ar-BH" smtClean="0"/>
              <a:pPr/>
              <a:t>‹#›</a:t>
            </a:fld>
            <a:endParaRPr lang="ar-B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A65C54-2852-423F-82FE-094C42DBE0FB}" type="datetimeFigureOut">
              <a:rPr lang="ar-BH" smtClean="0"/>
              <a:pPr/>
              <a:t>15/06/1436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BH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EE8CDC-9003-4935-AC93-03E07767C968}" type="slidenum">
              <a:rPr lang="ar-BH" smtClean="0"/>
              <a:pPr/>
              <a:t>‹#›</a:t>
            </a:fld>
            <a:endParaRPr lang="ar-B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bh/url?sa=i&amp;rct=j&amp;q=&amp;esrc=s&amp;source=images&amp;cd=&amp;cad=rja&amp;uact=8&amp;ved=0CAcQjRw&amp;url=http://isissousa2.deviantart.com/art/A-Fantasy-Portrait-of-Sir-Isaac-Newton-277756396&amp;ei=kCIQVdX0E4XZOPL-gcgD&amp;bvm=bv.88528373,d.bGQ&amp;psig=AFQjCNELbqVPk3iw595FT9zHayM4YdOS0A&amp;ust=142720713230093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-history.mcs.st-and.ac.uk/Biographies/Newton.html" TargetMode="External"/><Relationship Id="rId7" Type="http://schemas.openxmlformats.org/officeDocument/2006/relationships/hyperlink" Target="http://www.youtube.com/watch?v=yybxBlprzSs" TargetMode="External"/><Relationship Id="rId2" Type="http://schemas.openxmlformats.org/officeDocument/2006/relationships/hyperlink" Target="http://www.bbc.co.uk/history/historic_figures/newton_isaac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utorial.math.lamar.edu/Classes/CalcI/NewtonsMethod.aspx" TargetMode="External"/><Relationship Id="rId5" Type="http://schemas.openxmlformats.org/officeDocument/2006/relationships/hyperlink" Target="https://www.youtube.com/watch?v=cOmAk82cr9M" TargetMode="External"/><Relationship Id="rId4" Type="http://schemas.openxmlformats.org/officeDocument/2006/relationships/hyperlink" Target="http://www.universetoday.com/38643/what-did-isaac-newton-discover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obeikaneducation.com/obeikanmodules/ebooks/view_book/331/95" TargetMode="External"/><Relationship Id="rId3" Type="http://schemas.openxmlformats.org/officeDocument/2006/relationships/hyperlink" Target="http://www.youtube.com/watch?v=eNSZHWzuDvs" TargetMode="External"/><Relationship Id="rId7" Type="http://schemas.openxmlformats.org/officeDocument/2006/relationships/hyperlink" Target="http://obeikaneducation.com/obeikanmodules/ebooks/view_book/333/95" TargetMode="External"/><Relationship Id="rId2" Type="http://schemas.openxmlformats.org/officeDocument/2006/relationships/hyperlink" Target="http://www.infoplease.com/encyclopedia/people/newton-sir-isaac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OmAk82cr9M" TargetMode="External"/><Relationship Id="rId5" Type="http://schemas.openxmlformats.org/officeDocument/2006/relationships/hyperlink" Target="http://www.youtube.com/watch?v=yybxBlprzSs" TargetMode="External"/><Relationship Id="rId4" Type="http://schemas.openxmlformats.org/officeDocument/2006/relationships/hyperlink" Target="http://www.youtube.com/watch?v=COssXEW2dw0ttp://www.youtube.com/watch?v=yybxBlprzS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beikaneducation.com/obeikanmodules/ebooks/view_book/333/9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beikaneducation.com/obeikanmodules/ebooks/view_book/331/9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encrypted-tbn3.gstatic.com/images?q=tbn:ANd9GcQOnniyMEnZFFMvJgK4bDOnMoNevlYhBhDFoRVdcj9iLHoq9DmtC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3600400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075124" y="1340768"/>
            <a:ext cx="483465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Newton</a:t>
            </a:r>
            <a:endParaRPr lang="en-US" sz="12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ubtitle 4"/>
          <p:cNvSpPr>
            <a:spLocks noGrp="1"/>
          </p:cNvSpPr>
          <p:nvPr>
            <p:ph type="subTitle" idx="1"/>
          </p:nvPr>
        </p:nvSpPr>
        <p:spPr>
          <a:xfrm>
            <a:off x="3995936" y="3861048"/>
            <a:ext cx="4953000" cy="2448272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DONE BY</a:t>
            </a:r>
          </a:p>
          <a:p>
            <a:pPr algn="r" rtl="0"/>
            <a:endParaRPr lang="en-US" dirty="0" smtClean="0"/>
          </a:p>
          <a:p>
            <a:pPr algn="r" rtl="0"/>
            <a:endParaRPr lang="en-US" dirty="0" smtClean="0"/>
          </a:p>
          <a:p>
            <a:pPr algn="r" rtl="0"/>
            <a:endParaRPr lang="en-US" dirty="0" smtClean="0"/>
          </a:p>
          <a:p>
            <a:pPr algn="l" rtl="0"/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4239391"/>
              </p:ext>
            </p:extLst>
          </p:nvPr>
        </p:nvGraphicFramePr>
        <p:xfrm>
          <a:off x="4168080" y="4365104"/>
          <a:ext cx="4724400" cy="147828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272165"/>
                <a:gridCol w="3452235"/>
              </a:tblGrid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20122762</a:t>
                      </a:r>
                      <a:endParaRPr kumimoji="0" lang="ar-BH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Amani</a:t>
                      </a:r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Abdulla</a:t>
                      </a:r>
                      <a:endParaRPr kumimoji="0" lang="ar-BH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20124809</a:t>
                      </a:r>
                      <a:endParaRPr kumimoji="0" lang="ar-BH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Fatima </a:t>
                      </a:r>
                      <a:r>
                        <a:rPr kumimoji="0" lang="en-US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Sayed</a:t>
                      </a:r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Yaseen</a:t>
                      </a:r>
                      <a:endParaRPr kumimoji="0" lang="ar-BH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20124549</a:t>
                      </a:r>
                      <a:endParaRPr kumimoji="0" lang="ar-BH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Sayed</a:t>
                      </a:r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Hussain</a:t>
                      </a:r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S. </a:t>
                      </a:r>
                      <a:r>
                        <a:rPr kumimoji="0" lang="en-US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Mahdi</a:t>
                      </a:r>
                      <a:endParaRPr kumimoji="0" lang="ar-BH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20121798</a:t>
                      </a:r>
                      <a:endParaRPr kumimoji="0" lang="ar-BH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Zainab</a:t>
                      </a:r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Mahmood</a:t>
                      </a:r>
                      <a:endParaRPr kumimoji="0" lang="ar-BH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83568" y="6165304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2400" dirty="0" smtClean="0"/>
              <a:t>Section 4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123728" y="6165304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2400" dirty="0" smtClean="0"/>
              <a:t>TC2MA324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Newton Raphson Method - Example</a:t>
            </a:r>
            <a:endParaRPr lang="ar-B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0872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Use Newton’s method to </a:t>
            </a:r>
            <a:r>
              <a:rPr lang="en-US" dirty="0" smtClean="0"/>
              <a:t>find </a:t>
            </a:r>
            <a:r>
              <a:rPr lang="en-US" dirty="0" smtClean="0"/>
              <a:t>accurate solution for </a:t>
            </a:r>
            <a:r>
              <a:rPr lang="en-US" dirty="0" smtClean="0"/>
              <a:t>the following equation</a:t>
            </a:r>
            <a:r>
              <a:rPr lang="en-US" dirty="0" smtClean="0"/>
              <a:t>:</a:t>
            </a:r>
            <a:endParaRPr lang="ar-BH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1238885" y="2617748"/>
                <a:ext cx="3169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85" y="2617748"/>
                <a:ext cx="3169714" cy="52322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6351453" y="2617748"/>
                <a:ext cx="16555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453" y="2617748"/>
                <a:ext cx="1655517" cy="5232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4958233" y="2631594"/>
            <a:ext cx="843586" cy="52394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r" rtl="1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r" rtl="1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r" rtl="1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dirty="0" smtClean="0"/>
              <a:t>for</a:t>
            </a:r>
            <a:endParaRPr lang="ar-BH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2483768" y="3304122"/>
                <a:ext cx="6984776" cy="35695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457200" indent="-457200" algn="l" rtl="0">
                  <a:lnSpc>
                    <a:spcPct val="150000"/>
                  </a:lnSpc>
                  <a:buClr>
                    <a:srgbClr val="002060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 smtClean="0">
                  <a:solidFill>
                    <a:sysClr val="windowText" lastClr="000000"/>
                  </a:solidFill>
                </a:endParaRPr>
              </a:p>
              <a:p>
                <a:pPr marL="457200" indent="-457200" algn="l" rtl="0">
                  <a:lnSpc>
                    <a:spcPct val="150000"/>
                  </a:lnSpc>
                  <a:buClr>
                    <a:srgbClr val="002060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 smtClean="0"/>
              </a:p>
              <a:p>
                <a:pPr marL="457200" indent="-457200" algn="l" rtl="0">
                  <a:lnSpc>
                    <a:spcPct val="150000"/>
                  </a:lnSpc>
                  <a:buClr>
                    <a:srgbClr val="002060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BH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b="0" dirty="0" smtClean="0"/>
              </a:p>
              <a:p>
                <a:pPr marL="457200" indent="-457200" algn="l" rtl="0">
                  <a:lnSpc>
                    <a:spcPct val="150000"/>
                  </a:lnSpc>
                  <a:buClr>
                    <a:srgbClr val="002060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BH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sz="2400" b="0" dirty="0" smtClean="0"/>
              </a:p>
              <a:p>
                <a:pPr marL="457200" indent="-457200" algn="l" rtl="0">
                  <a:lnSpc>
                    <a:spcPct val="150000"/>
                  </a:lnSpc>
                  <a:buClr>
                    <a:srgbClr val="002060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BH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 smtClean="0"/>
                  <a:t>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/>
                  <a:t> = 1.625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304122"/>
                <a:ext cx="6984776" cy="356956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309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-108520" y="3352633"/>
            <a:ext cx="2446676" cy="41780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Write the equation</a:t>
            </a:r>
            <a:r>
              <a:rPr lang="ar-BH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ar-BH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5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Write the derivative</a:t>
            </a:r>
          </a:p>
          <a:p>
            <a:pPr algn="r">
              <a:lnSpc>
                <a:spcPct val="150000"/>
              </a:lnSpc>
            </a:pPr>
            <a:endParaRPr lang="en-US" sz="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Find x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ar-BH" sz="2000" baseline="-25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ar-BH" sz="2000" baseline="-25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baseline="-25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Write the formula</a:t>
            </a:r>
          </a:p>
          <a:p>
            <a:pPr algn="r">
              <a:lnSpc>
                <a:spcPct val="150000"/>
              </a:lnSpc>
            </a:pP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Find x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pPr algn="r">
              <a:lnSpc>
                <a:spcPct val="150000"/>
              </a:lnSpc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ar-BH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98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Newton Raphson Method – Cont’d</a:t>
            </a:r>
            <a:endParaRPr lang="ar-B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08720"/>
          </a:xfrm>
        </p:spPr>
        <p:txBody>
          <a:bodyPr/>
          <a:lstStyle/>
          <a:p>
            <a:pPr algn="l" rtl="0"/>
            <a:r>
              <a:rPr lang="en-US" dirty="0" smtClean="0"/>
              <a:t>Use Newton’s method to find accurate solution for the following equation:</a:t>
            </a:r>
            <a:endParaRPr lang="ar-BH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1238885" y="2617748"/>
                <a:ext cx="3169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85" y="2617748"/>
                <a:ext cx="3169714" cy="52322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6351453" y="2617748"/>
                <a:ext cx="16555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453" y="2617748"/>
                <a:ext cx="1655517" cy="5232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4958233" y="2631594"/>
            <a:ext cx="843586" cy="52394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r" rtl="1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r" rtl="1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r" rtl="1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dirty="0" smtClean="0"/>
              <a:t>for</a:t>
            </a:r>
            <a:endParaRPr lang="ar-BH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2627784" y="3275546"/>
                <a:ext cx="6516216" cy="301556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457200" indent="-457200" algn="l" rtl="0">
                  <a:lnSpc>
                    <a:spcPct val="150000"/>
                  </a:lnSpc>
                  <a:buClr>
                    <a:srgbClr val="002060"/>
                  </a:buClr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BH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sz="2400" b="0" dirty="0" smtClean="0"/>
              </a:p>
              <a:p>
                <a:pPr marL="457200" indent="-457200" algn="l" rtl="0">
                  <a:lnSpc>
                    <a:spcPct val="150000"/>
                  </a:lnSpc>
                  <a:buClr>
                    <a:srgbClr val="002060"/>
                  </a:buClr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BH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= 1.625</a:t>
                </a:r>
              </a:p>
              <a:p>
                <a:pPr marL="457200" indent="-457200" algn="l" rtl="0">
                  <a:lnSpc>
                    <a:spcPct val="150000"/>
                  </a:lnSpc>
                  <a:buClr>
                    <a:srgbClr val="002060"/>
                  </a:buClr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BH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=</m:t>
                    </m:r>
                    <m:r>
                      <m:rPr>
                        <m:nor/>
                      </m:rPr>
                      <a:rPr lang="en-US" sz="2400" dirty="0" smtClean="0"/>
                      <m:t> 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62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625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625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625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61805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lnSpc>
                    <a:spcPct val="150000"/>
                  </a:lnSpc>
                  <a:buClr>
                    <a:srgbClr val="002060"/>
                  </a:buClr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BH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BH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61803</m:t>
                    </m:r>
                  </m:oMath>
                </a14:m>
                <a:endParaRPr lang="ar-BH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275546"/>
                <a:ext cx="6516216" cy="301556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403" b="-1212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3530039"/>
            <a:ext cx="2446676" cy="27699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Write the formula</a:t>
            </a:r>
          </a:p>
          <a:p>
            <a:pPr algn="r">
              <a:lnSpc>
                <a:spcPct val="150000"/>
              </a:lnSpc>
            </a:pPr>
            <a:endParaRPr lang="en-US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Find x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pPr algn="r">
              <a:lnSpc>
                <a:spcPct val="150000"/>
              </a:lnSpc>
            </a:pP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Find next x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n+1</a:t>
            </a:r>
          </a:p>
          <a:p>
            <a:pPr algn="r">
              <a:lnSpc>
                <a:spcPct val="150000"/>
              </a:lnSpc>
            </a:pPr>
            <a:endParaRPr lang="en-US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ar-BH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51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993" y="248469"/>
            <a:ext cx="3311577" cy="6521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8" y="278160"/>
            <a:ext cx="8153400" cy="990600"/>
          </a:xfrm>
        </p:spPr>
        <p:txBody>
          <a:bodyPr>
            <a:noAutofit/>
          </a:bodyPr>
          <a:lstStyle/>
          <a:p>
            <a:pPr rtl="0">
              <a:lnSpc>
                <a:spcPct val="70000"/>
              </a:lnSpc>
            </a:pPr>
            <a:r>
              <a:rPr lang="en-US" sz="5400" dirty="0" smtClean="0"/>
              <a:t>Newton Method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000" dirty="0" smtClean="0"/>
              <a:t>in Calculator</a:t>
            </a:r>
            <a:endParaRPr lang="ar-BH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5904656" cy="1108720"/>
          </a:xfrm>
        </p:spPr>
        <p:txBody>
          <a:bodyPr>
            <a:noAutofit/>
          </a:bodyPr>
          <a:lstStyle/>
          <a:p>
            <a:pPr marL="0" indent="0" algn="l" rtl="0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Use Newton’s method to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find accurate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solution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for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the following equation: </a:t>
            </a:r>
            <a:endParaRPr lang="ar-BH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106936" y="2459444"/>
                <a:ext cx="3169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36" y="2459444"/>
                <a:ext cx="3169714" cy="5232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3651944" y="2459444"/>
                <a:ext cx="16555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944" y="2459444"/>
                <a:ext cx="1655517" cy="52322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3031256" y="2464320"/>
            <a:ext cx="843586" cy="52394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r" rtl="1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r" rtl="1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r" rtl="1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for</a:t>
            </a:r>
            <a:endParaRPr lang="ar-BH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48649" y="1374475"/>
            <a:ext cx="2376264" cy="787879"/>
          </a:xfrm>
          <a:prstGeom prst="roundRect">
            <a:avLst>
              <a:gd name="adj" fmla="val 2500"/>
            </a:avLst>
          </a:prstGeom>
          <a:solidFill>
            <a:srgbClr val="A4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360498" y="2992788"/>
                <a:ext cx="5320495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2425" indent="-352425" algn="l" rtl="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Write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>
                            <a:solidFill>
                              <a:schemeClr val="accent3">
                                <a:lumMod val="50000"/>
                              </a:schemeClr>
                            </a:solidFill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accent3">
                                <a:lumMod val="50000"/>
                              </a:schemeClr>
                            </a:solidFill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accent3">
                                <a:lumMod val="50000"/>
                              </a:schemeClr>
                            </a:solidFill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0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 value </a:t>
                </a:r>
                <a:r>
                  <a:rPr lang="en-US" sz="2400" i="0" dirty="0" smtClean="0">
                    <a:latin typeface="+mj-lt"/>
                  </a:rPr>
                  <a:t>(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glow rad="190500">
                        <a:srgbClr val="FFFF00">
                          <a:alpha val="51000"/>
                        </a:srgbClr>
                      </a:glow>
                    </a:effectLst>
                  </a:rPr>
                  <a:t>1.5</a:t>
                </a:r>
                <a:r>
                  <a:rPr lang="en-US" sz="2400" i="0" dirty="0" smtClean="0">
                    <a:latin typeface="+mj-lt"/>
                  </a:rPr>
                  <a:t>)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then press </a:t>
                </a:r>
                <a:r>
                  <a:rPr lang="en-US" sz="2400" dirty="0" smtClean="0"/>
                  <a:t>(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glow rad="190500">
                        <a:srgbClr val="FFFF00">
                          <a:alpha val="51000"/>
                        </a:srgbClr>
                      </a:glow>
                    </a:effectLst>
                  </a:rPr>
                  <a:t>=</a:t>
                </a:r>
                <a:r>
                  <a:rPr lang="en-US" sz="2400" dirty="0" smtClean="0"/>
                  <a:t>) </a:t>
                </a:r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, then press </a:t>
                </a:r>
                <a:r>
                  <a:rPr lang="en-US" sz="2400" dirty="0" smtClean="0"/>
                  <a:t>(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glow rad="190500">
                        <a:srgbClr val="FFFF00">
                          <a:alpha val="51000"/>
                        </a:srgbClr>
                      </a:glow>
                    </a:effectLst>
                  </a:rPr>
                  <a:t>AC</a:t>
                </a:r>
                <a:r>
                  <a:rPr lang="en-US" sz="2400" dirty="0" smtClean="0"/>
                  <a:t>)</a:t>
                </a:r>
              </a:p>
              <a:p>
                <a:pPr marL="352425" indent="-352425" algn="l" rtl="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Write the formula, but instead </a:t>
                </a:r>
                <a:b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</a:rPr>
                </a:br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of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) press </a:t>
                </a:r>
                <a:r>
                  <a:rPr lang="en-US" sz="2400" dirty="0" smtClean="0"/>
                  <a:t>(</a:t>
                </a:r>
                <a:r>
                  <a:rPr lang="en-US" sz="2400" b="1" dirty="0" err="1">
                    <a:solidFill>
                      <a:srgbClr val="FF0000"/>
                    </a:solidFill>
                    <a:effectLst>
                      <a:glow rad="190500">
                        <a:srgbClr val="FFFF00">
                          <a:alpha val="51000"/>
                        </a:srgbClr>
                      </a:glow>
                    </a:effectLst>
                  </a:rPr>
                  <a:t>Ans</a:t>
                </a:r>
                <a:r>
                  <a:rPr lang="en-US" sz="2400" dirty="0" smtClean="0"/>
                  <a:t>)</a:t>
                </a:r>
              </a:p>
              <a:p>
                <a:pPr marL="352425" indent="-352425" algn="l" rtl="0">
                  <a:buFont typeface="+mj-lt"/>
                  <a:buAutoNum type="arabicPeriod"/>
                </a:pPr>
                <a:endParaRPr lang="en-US" sz="2400" dirty="0"/>
              </a:p>
              <a:p>
                <a:pPr marL="352425" indent="-352425" algn="l" rtl="0">
                  <a:buFont typeface="+mj-lt"/>
                  <a:buAutoNum type="arabicPeriod"/>
                </a:pPr>
                <a:endParaRPr lang="en-US" sz="2400" dirty="0" smtClean="0"/>
              </a:p>
              <a:p>
                <a:pPr marL="352425" indent="-352425" algn="l" rtl="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</a:rPr>
                  <a:t>After that, press (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glow rad="190500">
                        <a:srgbClr val="FFFF00">
                          <a:alpha val="51000"/>
                        </a:srgbClr>
                      </a:glow>
                    </a:effectLst>
                  </a:rPr>
                  <a:t>=</a:t>
                </a: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</a:rPr>
                  <a:t>), then the answer</a:t>
                </a:r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:</a:t>
                </a:r>
              </a:p>
              <a:p>
                <a:pPr lvl="3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625</m:t>
                      </m:r>
                    </m:oMath>
                  </m:oMathPara>
                </a14:m>
                <a:endParaRPr lang="en-US" sz="2400" dirty="0" smtClean="0"/>
              </a:p>
              <a:p>
                <a:pPr marL="352425" indent="-352425" algn="l" rtl="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Then, Only press (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glow rad="190500">
                        <a:srgbClr val="FFFF00">
                          <a:alpha val="51000"/>
                        </a:srgbClr>
                      </a:glow>
                    </a:effectLst>
                  </a:rPr>
                  <a:t>=</a:t>
                </a:r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) again to find next x value, so next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61805</m:t>
                    </m:r>
                  </m:oMath>
                </a14:m>
              </a:p>
              <a:p>
                <a:pPr marL="352425" indent="-352425" algn="l" rtl="0">
                  <a:buFont typeface="+mj-lt"/>
                  <a:buAutoNum type="arabicPeriod"/>
                </a:pPr>
                <a:endParaRPr lang="ar-BH" sz="2400" dirty="0"/>
              </a:p>
              <a:p>
                <a:pPr marL="352425" indent="-352425" algn="l" rtl="0">
                  <a:buFont typeface="+mj-lt"/>
                  <a:buAutoNum type="arabicPeriod"/>
                </a:pPr>
                <a:endParaRPr lang="en-US" sz="2400" dirty="0" smtClean="0"/>
              </a:p>
              <a:p>
                <a:pPr marL="352425" indent="-352425" algn="l" rtl="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8" y="2992788"/>
                <a:ext cx="5320495" cy="489364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489" t="-2740" r="-1947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/>
              <p:cNvSpPr/>
              <p:nvPr/>
            </p:nvSpPr>
            <p:spPr>
              <a:xfrm>
                <a:off x="6101179" y="1368315"/>
                <a:ext cx="7001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pc="30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spc="30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pc="30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BH" b="1" spc="3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179" y="1368315"/>
                <a:ext cx="700121" cy="461665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3478" r="-18261" b="-6579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6071152" y="5633484"/>
            <a:ext cx="415037" cy="367414"/>
          </a:xfrm>
          <a:prstGeom prst="ellipse">
            <a:avLst/>
          </a:prstGeom>
          <a:noFill/>
          <a:ln w="889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Oval 14"/>
          <p:cNvSpPr/>
          <p:nvPr/>
        </p:nvSpPr>
        <p:spPr>
          <a:xfrm>
            <a:off x="6593781" y="6093296"/>
            <a:ext cx="415037" cy="367414"/>
          </a:xfrm>
          <a:prstGeom prst="ellipse">
            <a:avLst/>
          </a:prstGeom>
          <a:noFill/>
          <a:ln w="889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" name="Oval 15"/>
          <p:cNvSpPr/>
          <p:nvPr/>
        </p:nvSpPr>
        <p:spPr>
          <a:xfrm>
            <a:off x="6604532" y="5190372"/>
            <a:ext cx="415037" cy="367414"/>
          </a:xfrm>
          <a:prstGeom prst="ellipse">
            <a:avLst/>
          </a:prstGeom>
          <a:noFill/>
          <a:ln w="889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" name="Oval 16"/>
          <p:cNvSpPr/>
          <p:nvPr/>
        </p:nvSpPr>
        <p:spPr>
          <a:xfrm>
            <a:off x="8214591" y="4725144"/>
            <a:ext cx="415037" cy="367414"/>
          </a:xfrm>
          <a:prstGeom prst="ellipse">
            <a:avLst/>
          </a:prstGeom>
          <a:noFill/>
          <a:ln w="889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Oval 17"/>
          <p:cNvSpPr/>
          <p:nvPr/>
        </p:nvSpPr>
        <p:spPr>
          <a:xfrm>
            <a:off x="8206867" y="6093296"/>
            <a:ext cx="415037" cy="367414"/>
          </a:xfrm>
          <a:prstGeom prst="ellipse">
            <a:avLst/>
          </a:prstGeom>
          <a:noFill/>
          <a:ln w="889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Rectangle 18"/>
              <p:cNvSpPr/>
              <p:nvPr/>
            </p:nvSpPr>
            <p:spPr>
              <a:xfrm>
                <a:off x="7818311" y="1824946"/>
                <a:ext cx="70012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pc="30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spc="30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pc="30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BH" sz="1600" b="1" spc="3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311" y="1824946"/>
                <a:ext cx="700121" cy="400110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877" r="-3509" b="-4545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/>
              <p:cNvSpPr/>
              <p:nvPr/>
            </p:nvSpPr>
            <p:spPr>
              <a:xfrm>
                <a:off x="5827803" y="1307508"/>
                <a:ext cx="2834446" cy="627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pc="-15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𝑨𝒏𝒔</m:t>
                      </m:r>
                      <m:r>
                        <a:rPr lang="en-US" sz="1600" b="1" spc="-15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1" i="1" spc="-15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1" i="1" spc="-15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 spc="-15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pc="-15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𝑨𝒏𝒔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1" i="1" spc="-15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 spc="-15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600" b="1" i="1" spc="-15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pc="-15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𝑨𝒏𝒔</m:t>
                              </m:r>
                            </m:e>
                          </m:d>
                          <m:r>
                            <a:rPr lang="en-US" sz="1600" b="1" i="1" spc="-15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pc="-15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pc="-15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 spc="-15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600" b="1" i="1" spc="-15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pc="-15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𝑨𝒏𝒔</m:t>
                              </m:r>
                            </m:e>
                          </m:d>
                          <m:r>
                            <a:rPr lang="en-US" sz="1600" b="1" i="1" spc="-15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pc="-15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ar-BH" sz="1200" b="1" spc="-15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803" y="1307508"/>
                <a:ext cx="2834446" cy="627544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ectangle 23"/>
              <p:cNvSpPr/>
              <p:nvPr/>
            </p:nvSpPr>
            <p:spPr>
              <a:xfrm>
                <a:off x="331180" y="4554738"/>
                <a:ext cx="4850670" cy="769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ar-BH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80" y="4554738"/>
                <a:ext cx="4850670" cy="769570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Rectangle 25"/>
              <p:cNvSpPr/>
              <p:nvPr/>
            </p:nvSpPr>
            <p:spPr>
              <a:xfrm>
                <a:off x="2330168" y="4578043"/>
                <a:ext cx="453241" cy="36420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Ans</m:t>
                      </m:r>
                    </m:oMath>
                  </m:oMathPara>
                </a14:m>
                <a:endParaRPr lang="ar-BH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168" y="4578043"/>
                <a:ext cx="453241" cy="364204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 l="-9333" r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Rectangle 26"/>
              <p:cNvSpPr/>
              <p:nvPr/>
            </p:nvSpPr>
            <p:spPr>
              <a:xfrm>
                <a:off x="3488704" y="4554738"/>
                <a:ext cx="453241" cy="36420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Ans</m:t>
                      </m:r>
                    </m:oMath>
                  </m:oMathPara>
                </a14:m>
                <a:endParaRPr lang="ar-BH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704" y="4554738"/>
                <a:ext cx="453241" cy="364204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 l="-9333" r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Rectangle 27"/>
              <p:cNvSpPr/>
              <p:nvPr/>
            </p:nvSpPr>
            <p:spPr>
              <a:xfrm>
                <a:off x="3031256" y="5002887"/>
                <a:ext cx="453241" cy="2855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Ans</m:t>
                      </m:r>
                    </m:oMath>
                  </m:oMathPara>
                </a14:m>
                <a:endParaRPr lang="ar-BH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256" y="5002887"/>
                <a:ext cx="453241" cy="285538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 l="-9333" r="-13333"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Rectangle 28"/>
              <p:cNvSpPr/>
              <p:nvPr/>
            </p:nvSpPr>
            <p:spPr>
              <a:xfrm>
                <a:off x="1524279" y="4743364"/>
                <a:ext cx="453241" cy="3936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Ans</m:t>
                      </m:r>
                    </m:oMath>
                  </m:oMathPara>
                </a14:m>
                <a:endParaRPr lang="ar-BH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279" y="4743364"/>
                <a:ext cx="453241" cy="393618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 l="-10811" r="-148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8206866" y="6093296"/>
            <a:ext cx="415037" cy="367414"/>
          </a:xfrm>
          <a:prstGeom prst="ellipse">
            <a:avLst/>
          </a:prstGeom>
          <a:noFill/>
          <a:ln w="889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2" name="TextBox 31"/>
          <p:cNvSpPr txBox="1"/>
          <p:nvPr/>
        </p:nvSpPr>
        <p:spPr>
          <a:xfrm>
            <a:off x="7341635" y="1826604"/>
            <a:ext cx="11693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1.625</a:t>
            </a:r>
            <a:endParaRPr lang="ar-B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8202543" y="6093296"/>
            <a:ext cx="415037" cy="367414"/>
          </a:xfrm>
          <a:prstGeom prst="ellipse">
            <a:avLst/>
          </a:prstGeom>
          <a:noFill/>
          <a:ln w="889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4" name="TextBox 33"/>
          <p:cNvSpPr txBox="1"/>
          <p:nvPr/>
        </p:nvSpPr>
        <p:spPr>
          <a:xfrm>
            <a:off x="7363082" y="1824946"/>
            <a:ext cx="11693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1.61805</a:t>
            </a:r>
          </a:p>
        </p:txBody>
      </p:sp>
      <p:cxnSp>
        <p:nvCxnSpPr>
          <p:cNvPr id="36" name="Elbow Connector 35"/>
          <p:cNvCxnSpPr/>
          <p:nvPr/>
        </p:nvCxnSpPr>
        <p:spPr>
          <a:xfrm>
            <a:off x="3156941" y="4313990"/>
            <a:ext cx="4397438" cy="1963013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940152" y="476671"/>
            <a:ext cx="1068666" cy="636375"/>
          </a:xfrm>
          <a:prstGeom prst="roundRect">
            <a:avLst>
              <a:gd name="adj" fmla="val 1375"/>
            </a:avLst>
          </a:prstGeom>
          <a:solidFill>
            <a:srgbClr val="F3EEEF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xmlns="" val="322642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1" grpId="1" animBg="1"/>
      <p:bldP spid="32" grpId="0"/>
      <p:bldP spid="32" grpId="1"/>
      <p:bldP spid="33" grpId="0" animBg="1"/>
      <p:bldP spid="33" grpId="1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ar-BH" dirty="0"/>
          </a:p>
        </p:txBody>
      </p:sp>
      <p:sp>
        <p:nvSpPr>
          <p:cNvPr id="38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08720"/>
          </a:xfrm>
        </p:spPr>
        <p:txBody>
          <a:bodyPr/>
          <a:lstStyle/>
          <a:p>
            <a:pPr marL="514350" indent="-514350" algn="l" rtl="0"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dirty="0" smtClean="0"/>
              <a:t>Use Newton’s method to find </a:t>
            </a:r>
            <a:r>
              <a:rPr lang="en-US" dirty="0"/>
              <a:t>accurate solution for </a:t>
            </a:r>
            <a:r>
              <a:rPr lang="en-US" dirty="0" smtClean="0"/>
              <a:t>the following equation: </a:t>
            </a:r>
            <a:endParaRPr lang="ar-BH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Rectangle 38"/>
              <p:cNvSpPr/>
              <p:nvPr/>
            </p:nvSpPr>
            <p:spPr>
              <a:xfrm>
                <a:off x="1238885" y="2617748"/>
                <a:ext cx="33684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85" y="2617748"/>
                <a:ext cx="3368486" cy="52322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Rectangle 39"/>
              <p:cNvSpPr/>
              <p:nvPr/>
            </p:nvSpPr>
            <p:spPr>
              <a:xfrm>
                <a:off x="6351453" y="2617748"/>
                <a:ext cx="16555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453" y="2617748"/>
                <a:ext cx="1655518" cy="5232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ontent Placeholder 2"/>
          <p:cNvSpPr txBox="1">
            <a:spLocks/>
          </p:cNvSpPr>
          <p:nvPr/>
        </p:nvSpPr>
        <p:spPr>
          <a:xfrm>
            <a:off x="4958233" y="2631594"/>
            <a:ext cx="843586" cy="52394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r" rtl="1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r" rtl="1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r" rtl="1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dirty="0" smtClean="0"/>
              <a:t>for</a:t>
            </a:r>
            <a:endParaRPr lang="ar-BH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12648" y="4186933"/>
            <a:ext cx="8153400" cy="11087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r" rtl="1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r" rtl="1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r" rtl="1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2"/>
            </a:pPr>
            <a:r>
              <a:rPr lang="en-US" dirty="0"/>
              <a:t>Use Newton’s </a:t>
            </a:r>
            <a:r>
              <a:rPr lang="en-US" dirty="0" smtClean="0"/>
              <a:t>method to find accurate solution </a:t>
            </a:r>
            <a:r>
              <a:rPr lang="en-US" dirty="0"/>
              <a:t>for </a:t>
            </a:r>
            <a:r>
              <a:rPr lang="en-US" dirty="0" smtClean="0"/>
              <a:t>the following equation: </a:t>
            </a:r>
            <a:endParaRPr lang="ar-BH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Rectangle 42"/>
              <p:cNvSpPr/>
              <p:nvPr/>
            </p:nvSpPr>
            <p:spPr>
              <a:xfrm>
                <a:off x="1238885" y="5204481"/>
                <a:ext cx="32966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85" y="5204481"/>
                <a:ext cx="3296672" cy="52322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Rectangle 43"/>
              <p:cNvSpPr/>
              <p:nvPr/>
            </p:nvSpPr>
            <p:spPr>
              <a:xfrm>
                <a:off x="6351453" y="5204481"/>
                <a:ext cx="13830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453" y="5204481"/>
                <a:ext cx="1383007" cy="523220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ontent Placeholder 2"/>
          <p:cNvSpPr txBox="1">
            <a:spLocks/>
          </p:cNvSpPr>
          <p:nvPr/>
        </p:nvSpPr>
        <p:spPr>
          <a:xfrm>
            <a:off x="4958233" y="5218327"/>
            <a:ext cx="843586" cy="52394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r" rtl="1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r" rtl="1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r" rtl="1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dirty="0" smtClean="0"/>
              <a:t>for</a:t>
            </a:r>
            <a:endParaRPr lang="ar-BH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Rounded Rectangle 45"/>
              <p:cNvSpPr/>
              <p:nvPr/>
            </p:nvSpPr>
            <p:spPr>
              <a:xfrm>
                <a:off x="2699792" y="3356992"/>
                <a:ext cx="3651661" cy="64807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3200" dirty="0" smtClean="0"/>
                  <a:t>Answer: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4142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r-BH" sz="3200" dirty="0"/>
              </a:p>
            </p:txBody>
          </p:sp>
        </mc:Choice>
        <mc:Fallback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356992"/>
                <a:ext cx="3651661" cy="648072"/>
              </a:xfrm>
              <a:prstGeom prst="roundRect">
                <a:avLst/>
              </a:prstGeom>
              <a:blipFill rotWithShape="0">
                <a:blip r:embed="rId6" cstate="print"/>
                <a:stretch>
                  <a:fillRect t="-2632" b="-21053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Rounded Rectangle 46"/>
              <p:cNvSpPr/>
              <p:nvPr/>
            </p:nvSpPr>
            <p:spPr>
              <a:xfrm>
                <a:off x="2699791" y="5877272"/>
                <a:ext cx="3651661" cy="64807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3200" dirty="0" smtClean="0"/>
                  <a:t>Answer: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𝑀𝑎𝑡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𝐸𝑟𝑟𝑜𝑟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ar-BH" sz="3200" dirty="0"/>
              </a:p>
            </p:txBody>
          </p:sp>
        </mc:Choice>
        <mc:Fallback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1" y="5877272"/>
                <a:ext cx="3651661" cy="648072"/>
              </a:xfrm>
              <a:prstGeom prst="roundRect">
                <a:avLst/>
              </a:prstGeom>
              <a:blipFill rotWithShape="0">
                <a:blip r:embed="rId7" cstate="print"/>
                <a:stretch>
                  <a:fillRect l="-1318" t="-1754" b="-21930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1452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39" grpId="0" animBg="1"/>
      <p:bldP spid="40" grpId="0" animBg="1"/>
      <p:bldP spid="41" grpId="0"/>
      <p:bldP spid="42" grpId="0"/>
      <p:bldP spid="43" grpId="0" animBg="1"/>
      <p:bldP spid="44" grpId="0" animBg="1"/>
      <p:bldP spid="45" grpId="0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– Cont’d</a:t>
            </a:r>
            <a:endParaRPr lang="ar-BH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08720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>
                <a:solidFill>
                  <a:srgbClr val="0070C0"/>
                </a:solidFill>
              </a:rPr>
              <a:t>2. </a:t>
            </a:r>
            <a:r>
              <a:rPr lang="en-US" dirty="0" smtClean="0"/>
              <a:t>Use Newton’s method to find </a:t>
            </a:r>
            <a:r>
              <a:rPr lang="en-US" dirty="0" smtClean="0"/>
              <a:t>accurate solution </a:t>
            </a:r>
            <a:r>
              <a:rPr lang="en-US" dirty="0" smtClean="0"/>
              <a:t>for the following equation: </a:t>
            </a:r>
            <a:endParaRPr lang="ar-BH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1238885" y="2617748"/>
                <a:ext cx="32966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85" y="2617748"/>
                <a:ext cx="3296672" cy="5232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6351453" y="2617748"/>
                <a:ext cx="13830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453" y="2617748"/>
                <a:ext cx="1383007" cy="52322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4958233" y="2631594"/>
            <a:ext cx="843586" cy="52394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r" rtl="1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r" rtl="1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r" rtl="1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dirty="0" smtClean="0"/>
              <a:t>for</a:t>
            </a:r>
            <a:endParaRPr lang="ar-BH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3212976"/>
            <a:ext cx="129614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Solution: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ar-BH" sz="2000" dirty="0">
              <a:solidFill>
                <a:srgbClr val="FF0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32" name="معادلة" r:id="rId5" imgW="114151" imgH="215619" progId="Equation.3">
              <p:embed/>
            </p:oleObj>
          </a:graphicData>
        </a:graphic>
      </p:graphicFrame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789040"/>
            <a:ext cx="2808836" cy="525016"/>
          </a:xfrm>
          <a:prstGeom prst="rect">
            <a:avLst/>
          </a:prstGeom>
          <a:noFill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8607" y="4509120"/>
            <a:ext cx="2875401" cy="725041"/>
          </a:xfrm>
          <a:prstGeom prst="rect">
            <a:avLst/>
          </a:prstGeom>
          <a:noFill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5445224"/>
            <a:ext cx="2880320" cy="834120"/>
          </a:xfrm>
          <a:prstGeom prst="rect">
            <a:avLst/>
          </a:prstGeom>
          <a:noFill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4572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45720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45720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043608" y="4005064"/>
            <a:ext cx="36004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043608" y="4869160"/>
            <a:ext cx="36004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043608" y="5877272"/>
            <a:ext cx="36004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716016" y="6093296"/>
            <a:ext cx="36004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 txBox="1">
            <a:spLocks/>
          </p:cNvSpPr>
          <p:nvPr/>
        </p:nvSpPr>
        <p:spPr>
          <a:xfrm>
            <a:off x="5148064" y="5805264"/>
            <a:ext cx="843586" cy="5239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>
            <a:normAutofit fontScale="92500"/>
          </a:bodyPr>
          <a:lstStyle>
            <a:lvl1pPr marL="320040" indent="-320040" algn="r" rtl="1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r" rtl="1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r" rtl="1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dirty="0" smtClean="0"/>
              <a:t>Zero</a:t>
            </a:r>
            <a:endParaRPr lang="ar-BH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084168" y="6093296"/>
            <a:ext cx="36004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 txBox="1">
            <a:spLocks/>
          </p:cNvSpPr>
          <p:nvPr/>
        </p:nvSpPr>
        <p:spPr>
          <a:xfrm>
            <a:off x="6588224" y="5805264"/>
            <a:ext cx="936104" cy="5239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>
            <a:lvl1pPr marL="320040" indent="-320040" algn="r" rtl="1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r" rtl="1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r" rtl="1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dirty="0" smtClean="0"/>
              <a:t>Error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xmlns="" val="281452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chemeClr val="tx1"/>
                </a:solidFill>
              </a:rPr>
              <a:t>References</a:t>
            </a:r>
            <a:endParaRPr lang="ar-BH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484784"/>
            <a:ext cx="8892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BBC.( 2014).UK</a:t>
            </a:r>
            <a:r>
              <a:rPr lang="en-US" sz="2000" dirty="0"/>
              <a:t>.</a:t>
            </a:r>
            <a:r>
              <a:rPr lang="en-GB" sz="2000" dirty="0"/>
              <a:t> </a:t>
            </a:r>
            <a:r>
              <a:rPr lang="en-GB" sz="2000" i="1" dirty="0"/>
              <a:t>History. </a:t>
            </a:r>
            <a:r>
              <a:rPr lang="en-GB" sz="2000" dirty="0"/>
              <a:t>Retrieved from</a:t>
            </a:r>
            <a:r>
              <a:rPr lang="en-GB" sz="2000" dirty="0" smtClean="0"/>
              <a:t>:</a:t>
            </a:r>
          </a:p>
          <a:p>
            <a:pPr algn="l" rtl="0">
              <a:lnSpc>
                <a:spcPct val="130000"/>
              </a:lnSpc>
            </a:pPr>
            <a:r>
              <a:rPr lang="en-GB" sz="2000" dirty="0" smtClean="0">
                <a:hlinkClick r:id="rId2"/>
              </a:rPr>
              <a:t>http://www.bbc.co.uk/history/historic_figures/newton_isaac.shtml</a:t>
            </a:r>
            <a:endParaRPr lang="en-GB" sz="2000" dirty="0"/>
          </a:p>
          <a:p>
            <a:pPr algn="l" rtl="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000" dirty="0" smtClean="0"/>
              <a:t> </a:t>
            </a:r>
            <a:r>
              <a:rPr lang="en-US" sz="2000" dirty="0" smtClean="0"/>
              <a:t>J </a:t>
            </a:r>
            <a:r>
              <a:rPr lang="en-US" sz="2000" dirty="0" err="1" smtClean="0"/>
              <a:t>J</a:t>
            </a:r>
            <a:r>
              <a:rPr lang="en-US" sz="2000" dirty="0" smtClean="0"/>
              <a:t> O'Connor and E F Robertson. (2000). </a:t>
            </a:r>
            <a:r>
              <a:rPr lang="en-US" sz="2000" i="1" dirty="0" smtClean="0"/>
              <a:t>History: Sir Isaac Newton</a:t>
            </a:r>
            <a:r>
              <a:rPr lang="en-US" sz="2000" dirty="0" smtClean="0"/>
              <a:t>. Retrieved from:</a:t>
            </a:r>
          </a:p>
          <a:p>
            <a:pPr algn="l" rtl="0">
              <a:lnSpc>
                <a:spcPct val="130000"/>
              </a:lnSpc>
            </a:pPr>
            <a:r>
              <a:rPr lang="en-GB" sz="2000" dirty="0" smtClean="0">
                <a:hlinkClick r:id="rId3"/>
              </a:rPr>
              <a:t>http://www-history.mcs.st-and.ac.uk/Biographies/Newton.html</a:t>
            </a:r>
            <a:endParaRPr lang="en-GB" sz="2000" dirty="0" smtClean="0"/>
          </a:p>
          <a:p>
            <a:pPr algn="l" rtl="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/>
              <a:t>Williams,M.2014.Canada.</a:t>
            </a:r>
            <a:r>
              <a:rPr lang="en-GB" sz="2000" b="1" dirty="0" smtClean="0"/>
              <a:t> </a:t>
            </a:r>
            <a:r>
              <a:rPr lang="en-GB" sz="2000" i="1" dirty="0" smtClean="0"/>
              <a:t>What Did Isaac Newton Discover?. </a:t>
            </a:r>
            <a:r>
              <a:rPr lang="en-GB" sz="2000" dirty="0" smtClean="0"/>
              <a:t>Retrieved on </a:t>
            </a:r>
          </a:p>
          <a:p>
            <a:pPr algn="l" rtl="0">
              <a:lnSpc>
                <a:spcPct val="130000"/>
              </a:lnSpc>
            </a:pPr>
            <a:r>
              <a:rPr lang="en-GB" sz="2000" dirty="0" smtClean="0"/>
              <a:t>March 24th ,2015, From: </a:t>
            </a:r>
            <a:r>
              <a:rPr lang="en-US" sz="2000" dirty="0" smtClean="0"/>
              <a:t> </a:t>
            </a:r>
            <a:r>
              <a:rPr lang="en-US" sz="2000" u="sng" dirty="0" smtClean="0">
                <a:hlinkClick r:id="rId4"/>
              </a:rPr>
              <a:t>http://www.universetoday.com/38643/what-did-isaac-newton-discover/</a:t>
            </a:r>
            <a:endParaRPr lang="en-GB" sz="2000" dirty="0" smtClean="0"/>
          </a:p>
          <a:p>
            <a:pPr algn="l" rtl="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hlinkClick r:id="rId5"/>
              </a:rPr>
              <a:t>https://www.youtube.com/watch?v=cOmAk82cr9M</a:t>
            </a:r>
            <a:endParaRPr lang="en-US" sz="2000" dirty="0" smtClean="0"/>
          </a:p>
          <a:p>
            <a:pPr lvl="0" algn="l" rtl="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err="1" smtClean="0"/>
              <a:t>Touger</a:t>
            </a:r>
            <a:r>
              <a:rPr lang="en-US" sz="2000" dirty="0" smtClean="0"/>
              <a:t>, J. (2006). Introductory physics: Building understanding. Hoboken, NJ: Wiley.</a:t>
            </a:r>
            <a:endParaRPr lang="en-US" sz="2000" dirty="0"/>
          </a:p>
          <a:p>
            <a:pPr lvl="0" algn="l" rtl="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/>
              <a:t>Dawkins, P. (2007, August 1). </a:t>
            </a:r>
            <a:r>
              <a:rPr lang="en-US" sz="2000" dirty="0" err="1"/>
              <a:t>Pauls</a:t>
            </a:r>
            <a:r>
              <a:rPr lang="en-US" sz="2000" dirty="0"/>
              <a:t> Online Notes : Calculus I - Newton's Method. Retrieved March 24, 2015, from </a:t>
            </a: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tutorial.math.lamar.edu/Classes/CalcI/NewtonsMethod.aspx</a:t>
            </a:r>
            <a:r>
              <a:rPr lang="en-US" sz="2000" dirty="0" smtClean="0"/>
              <a:t> </a:t>
            </a:r>
          </a:p>
          <a:p>
            <a:pPr indent="-285750" algn="r">
              <a:lnSpc>
                <a:spcPct val="130000"/>
              </a:lnSpc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ar-BH" sz="2000" dirty="0" smtClean="0">
              <a:hlinkClick r:id="rId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chemeClr val="tx1"/>
                </a:solidFill>
              </a:rPr>
              <a:t>References</a:t>
            </a:r>
            <a:endParaRPr lang="ar-BH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455" y="1455630"/>
            <a:ext cx="8964488" cy="694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 algn="l" rtl="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/>
              <a:t>No Author, (2013). </a:t>
            </a:r>
            <a:r>
              <a:rPr lang="en-US" sz="2000" i="1" dirty="0"/>
              <a:t>Sir Isaac </a:t>
            </a:r>
            <a:r>
              <a:rPr lang="en-US" sz="2000" i="1" dirty="0" smtClean="0"/>
              <a:t>Newton</a:t>
            </a:r>
            <a:r>
              <a:rPr lang="en-US" sz="2000" b="1" dirty="0" smtClean="0"/>
              <a:t>. </a:t>
            </a:r>
            <a:r>
              <a:rPr lang="en-US" sz="2000" dirty="0" smtClean="0"/>
              <a:t>Info Please. Retrieved from: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://www.infoplease.com/encyclopedia/people/newton-sir-isaac.html</a:t>
            </a:r>
            <a:endParaRPr lang="en-US" sz="2000" dirty="0"/>
          </a:p>
          <a:p>
            <a:pPr marL="265113" indent="-436563" algn="l" rtl="0">
              <a:lnSpc>
                <a:spcPct val="130000"/>
              </a:lnSpc>
              <a:buClr>
                <a:schemeClr val="tx1"/>
              </a:buClr>
              <a:buSzPct val="123000"/>
              <a:buFont typeface="Arial" pitchFamily="34" charset="0"/>
              <a:buChar char="•"/>
            </a:pPr>
            <a:r>
              <a:rPr lang="en-US" sz="1600" u="sng" dirty="0">
                <a:solidFill>
                  <a:schemeClr val="accent2">
                    <a:lumMod val="75000"/>
                  </a:schemeClr>
                </a:solidFill>
              </a:rPr>
              <a:t>http://ar.wikipedia.org/wiki/%D8%B7%D8%B1%D9%8A%D9%82%D8%A9_%D9%86%D9%8A%D9%88%D8%AA%D9%86_%D8%B1%D8%A7%D9%81%D8%B3%D9%88%D9%86_%D9%84%D8%AD%D9%84_%D8%A7%D9%84%D9%85%D8%B9%D8%A7%D8%AF%D9%84%D8%A7%D8%AA_%D8%BA%D9%8A%D8%B1_%D8%A7%D9%84%D8%AE%D8%B7%D9%8A%D8%A9   </a:t>
            </a:r>
          </a:p>
          <a:p>
            <a:pPr indent="-285750" algn="l" rtl="0">
              <a:lnSpc>
                <a:spcPct val="130000"/>
              </a:lnSpc>
              <a:buFont typeface="Arial" pitchFamily="34" charset="0"/>
              <a:buChar char="•"/>
            </a:pPr>
            <a:r>
              <a:rPr lang="ar-BH" sz="2000" dirty="0" smtClean="0">
                <a:hlinkClick r:id="rId3"/>
              </a:rPr>
              <a:t>http</a:t>
            </a:r>
            <a:r>
              <a:rPr lang="ar-BH" sz="2000" dirty="0">
                <a:hlinkClick r:id="rId3"/>
              </a:rPr>
              <a:t>://www.youtube.com/watch?v=eNSZHWzuDvs</a:t>
            </a:r>
            <a:endParaRPr lang="ar-BH" sz="2000" dirty="0"/>
          </a:p>
          <a:p>
            <a:pPr indent="-285750" algn="l" rtl="0">
              <a:lnSpc>
                <a:spcPct val="130000"/>
              </a:lnSpc>
              <a:buFont typeface="Arial" pitchFamily="34" charset="0"/>
              <a:buChar char="•"/>
            </a:pPr>
            <a:r>
              <a:rPr lang="ar-BH" sz="2000" dirty="0">
                <a:hlinkClick r:id="rId4"/>
              </a:rPr>
              <a:t>http://</a:t>
            </a:r>
            <a:r>
              <a:rPr lang="ar-BH" sz="2000" dirty="0" smtClean="0">
                <a:hlinkClick r:id="rId4"/>
              </a:rPr>
              <a:t>www.youtube.com/watch?v=COssXEW2dw0</a:t>
            </a:r>
            <a:endParaRPr lang="en-US" sz="2000" dirty="0" smtClean="0">
              <a:hlinkClick r:id="rId4"/>
            </a:endParaRPr>
          </a:p>
          <a:p>
            <a:pPr indent="-285750" algn="l" rtl="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hlinkClick r:id="rId5"/>
              </a:rPr>
              <a:t>h</a:t>
            </a:r>
            <a:r>
              <a:rPr lang="ar-BH" sz="2000" dirty="0" smtClean="0">
                <a:hlinkClick r:id="rId5"/>
              </a:rPr>
              <a:t>ttp</a:t>
            </a:r>
            <a:r>
              <a:rPr lang="ar-BH" sz="2000" dirty="0">
                <a:hlinkClick r:id="rId5"/>
              </a:rPr>
              <a:t>://</a:t>
            </a:r>
            <a:r>
              <a:rPr lang="ar-BH" sz="2000" dirty="0" smtClean="0">
                <a:hlinkClick r:id="rId5"/>
              </a:rPr>
              <a:t>www.youtube.com/watch?v=yybxBlprzSs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www.youtube.com/watch?v=cOmAk82cr9M</a:t>
            </a:r>
            <a:endParaRPr lang="en-US" sz="2000" dirty="0"/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dirty="0" err="1"/>
              <a:t>Touger</a:t>
            </a:r>
            <a:r>
              <a:rPr lang="en-US" sz="2000" dirty="0"/>
              <a:t>, J. (2006). Introductory physics: Building understanding. Hoboken, NJ: Wiley</a:t>
            </a:r>
            <a:r>
              <a:rPr lang="en-US" sz="2000" dirty="0" smtClean="0"/>
              <a:t>.</a:t>
            </a:r>
            <a:endParaRPr lang="en-US" sz="2000" dirty="0" smtClean="0">
              <a:hlinkClick r:id="rId5"/>
            </a:endParaRPr>
          </a:p>
          <a:p>
            <a:pPr indent="-285750">
              <a:buFont typeface="Arial" pitchFamily="34" charset="0"/>
              <a:buChar char="•"/>
            </a:pPr>
            <a:r>
              <a:rPr lang="ar-BH" sz="2000" dirty="0" err="1" smtClean="0"/>
              <a:t>العبيكان</a:t>
            </a:r>
            <a:r>
              <a:rPr lang="ar-BH" sz="2000" dirty="0" smtClean="0"/>
              <a:t>. 2011 .مملكة البحرين. الرياضيات 5. </a:t>
            </a:r>
            <a:r>
              <a:rPr lang="ar-BH" sz="2000" i="1" dirty="0" smtClean="0"/>
              <a:t>المشتقة</a:t>
            </a:r>
            <a:r>
              <a:rPr lang="ar-BH" sz="2000" dirty="0" smtClean="0"/>
              <a:t>. 149- 156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smtClean="0">
                <a:hlinkClick r:id="rId7"/>
              </a:rPr>
              <a:t>http://obeikaneducation.com/obeikanmodules/ebooks/view_book/333/95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ar-BH" sz="2000" dirty="0" err="1" smtClean="0"/>
              <a:t>العبيكان</a:t>
            </a:r>
            <a:r>
              <a:rPr lang="ar-BH" sz="2000" dirty="0" smtClean="0"/>
              <a:t>. 2012 .مملكة البحرين. الرياضيات 6. </a:t>
            </a:r>
            <a:r>
              <a:rPr lang="ar-BH" sz="2000" i="1" dirty="0" smtClean="0"/>
              <a:t>المشتقة</a:t>
            </a:r>
            <a:r>
              <a:rPr lang="ar-BH" sz="2000" dirty="0" smtClean="0"/>
              <a:t>. </a:t>
            </a:r>
            <a:r>
              <a:rPr lang="en-US" sz="2000" dirty="0" smtClean="0"/>
              <a:t>32</a:t>
            </a:r>
          </a:p>
          <a:p>
            <a:r>
              <a:rPr lang="en-US" sz="2000" dirty="0" smtClean="0">
                <a:hlinkClick r:id="rId8"/>
              </a:rPr>
              <a:t>http://obeikaneducation.com/obeikanmodules/ebooks/view_book/331/95</a:t>
            </a:r>
            <a:endParaRPr lang="ar-BH" sz="2000" dirty="0" smtClean="0"/>
          </a:p>
          <a:p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 </a:t>
            </a:r>
          </a:p>
          <a:p>
            <a:pPr algn="l" rtl="0"/>
            <a:r>
              <a:rPr lang="en-US" sz="2000" dirty="0" smtClean="0"/>
              <a:t/>
            </a:r>
            <a:br>
              <a:rPr lang="en-US" sz="2000" dirty="0" smtClean="0"/>
            </a:br>
            <a:endParaRPr lang="ar-BH" sz="2000" dirty="0" smtClean="0">
              <a:hlinkClick r:id="rId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056" y="1523607"/>
            <a:ext cx="8316416" cy="452431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57188" indent="-357188" algn="l" rtl="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1643 – 1727 , in </a:t>
            </a:r>
            <a:r>
              <a:rPr lang="en-US" sz="2400" dirty="0"/>
              <a:t>England.</a:t>
            </a:r>
          </a:p>
          <a:p>
            <a:pPr marL="357188" indent="-357188" algn="l" rtl="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/>
              <a:t>Physicist, mathematician</a:t>
            </a:r>
            <a:r>
              <a:rPr lang="en-US" sz="2400" dirty="0"/>
              <a:t>, </a:t>
            </a:r>
            <a:r>
              <a:rPr lang="en-US" sz="2400" dirty="0" smtClean="0"/>
              <a:t>and the greatest </a:t>
            </a:r>
            <a:r>
              <a:rPr lang="en-US" sz="2400" dirty="0"/>
              <a:t>scientist of his era.</a:t>
            </a:r>
          </a:p>
          <a:p>
            <a:pPr marL="357188" indent="-357188" algn="l" rtl="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His </a:t>
            </a:r>
            <a:r>
              <a:rPr lang="en-US" sz="2400" dirty="0"/>
              <a:t>school reports described him as </a:t>
            </a:r>
            <a:r>
              <a:rPr lang="en-US" sz="2400" b="1" dirty="0"/>
              <a:t>'idle</a:t>
            </a:r>
            <a:r>
              <a:rPr lang="en-US" sz="2400" dirty="0"/>
              <a:t>' and </a:t>
            </a:r>
            <a:r>
              <a:rPr lang="en-US" sz="2400" b="1" dirty="0"/>
              <a:t>'inattentive</a:t>
            </a:r>
            <a:r>
              <a:rPr lang="en-US" sz="2400" dirty="0" smtClean="0"/>
              <a:t>'.</a:t>
            </a:r>
          </a:p>
          <a:p>
            <a:pPr marL="357188" indent="-357188" algn="l" rtl="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sz="2400" dirty="0" smtClean="0"/>
              <a:t>He formulated </a:t>
            </a:r>
            <a:r>
              <a:rPr lang="en-GB" sz="2400" i="1" dirty="0" smtClean="0"/>
              <a:t>Three Laws of Motion</a:t>
            </a:r>
            <a:r>
              <a:rPr lang="en-GB" sz="2400" dirty="0" smtClean="0"/>
              <a:t>, and the</a:t>
            </a:r>
            <a:r>
              <a:rPr lang="en-US" sz="2400" dirty="0" smtClean="0"/>
              <a:t> </a:t>
            </a:r>
            <a:r>
              <a:rPr lang="en-US" sz="2400" i="1" dirty="0" smtClean="0"/>
              <a:t>Universal Gravitation law</a:t>
            </a:r>
            <a:r>
              <a:rPr lang="en-US" sz="2400" dirty="0" smtClean="0"/>
              <a:t>.</a:t>
            </a:r>
          </a:p>
          <a:p>
            <a:pPr marL="357188" indent="-357188" algn="l" rtl="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He </a:t>
            </a:r>
            <a:r>
              <a:rPr lang="en-GB" sz="2400" dirty="0" smtClean="0"/>
              <a:t>contributed in optics</a:t>
            </a:r>
            <a:r>
              <a:rPr lang="en-US" sz="2400" dirty="0" smtClean="0"/>
              <a:t> (the refraction of light)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36674" y="332656"/>
            <a:ext cx="31950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Isaac Newton</a:t>
            </a:r>
            <a:endParaRPr lang="ar-BH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in 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pPr lvl="0" algn="l" rtl="0">
              <a:lnSpc>
                <a:spcPct val="150000"/>
              </a:lnSpc>
            </a:pPr>
            <a:r>
              <a:rPr lang="en-US" dirty="0" smtClean="0"/>
              <a:t>“He studied the </a:t>
            </a:r>
            <a:r>
              <a:rPr lang="en-US" i="1" dirty="0" smtClean="0"/>
              <a:t>power series</a:t>
            </a:r>
            <a:r>
              <a:rPr lang="en-US" dirty="0" smtClean="0"/>
              <a:t>,</a:t>
            </a:r>
          </a:p>
          <a:p>
            <a:pPr lvl="0" algn="l" rtl="0">
              <a:lnSpc>
                <a:spcPct val="150000"/>
              </a:lnSpc>
            </a:pPr>
            <a:r>
              <a:rPr lang="en-US" dirty="0" smtClean="0"/>
              <a:t>generalized the </a:t>
            </a:r>
            <a:r>
              <a:rPr lang="en-US" i="1" dirty="0" smtClean="0"/>
              <a:t>binomial theorem </a:t>
            </a:r>
            <a:r>
              <a:rPr lang="en-US" dirty="0" smtClean="0"/>
              <a:t>to non-integer exponents,</a:t>
            </a:r>
          </a:p>
          <a:p>
            <a:pPr lvl="0" algn="l" rtl="0">
              <a:lnSpc>
                <a:spcPct val="150000"/>
              </a:lnSpc>
            </a:pPr>
            <a:r>
              <a:rPr lang="en-US" dirty="0" smtClean="0"/>
              <a:t>developed </a:t>
            </a:r>
            <a:r>
              <a:rPr lang="en-US" i="1" dirty="0" smtClean="0"/>
              <a:t>Newton’s method </a:t>
            </a:r>
            <a:r>
              <a:rPr lang="en-US" dirty="0" smtClean="0"/>
              <a:t>for approximating the roots of a function</a:t>
            </a:r>
          </a:p>
          <a:p>
            <a:pPr lvl="0" algn="l" rtl="0">
              <a:lnSpc>
                <a:spcPct val="150000"/>
              </a:lnSpc>
            </a:pPr>
            <a:r>
              <a:rPr lang="en-US" dirty="0" smtClean="0"/>
              <a:t>shared credit with Gottfried Leibniz for the development of </a:t>
            </a:r>
            <a:r>
              <a:rPr lang="en-US" i="1" dirty="0" smtClean="0"/>
              <a:t>calculus</a:t>
            </a:r>
            <a:r>
              <a:rPr lang="en-US" dirty="0" smtClean="0"/>
              <a:t>.” </a:t>
            </a:r>
            <a:r>
              <a:rPr lang="en-US" sz="1800" dirty="0" smtClean="0"/>
              <a:t>(Williams, M. 2014)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69504"/>
            <a:ext cx="8153400" cy="4495800"/>
          </a:xfrm>
        </p:spPr>
        <p:txBody>
          <a:bodyPr>
            <a:normAutofit lnSpcReduction="10000"/>
          </a:bodyPr>
          <a:lstStyle/>
          <a:p>
            <a:pPr algn="ctr" rtl="0">
              <a:buNone/>
            </a:pPr>
            <a:endParaRPr lang="en-US" sz="4400" i="1" baseline="30000" dirty="0" smtClean="0">
              <a:latin typeface="Bodoni MT" pitchFamily="18" charset="0"/>
              <a:cs typeface="Angsana New" pitchFamily="18" charset="-34"/>
            </a:endParaRPr>
          </a:p>
          <a:p>
            <a:pPr algn="ctr" rtl="0">
              <a:buNone/>
            </a:pPr>
            <a:endParaRPr lang="en-US" sz="4400" i="1" baseline="30000" dirty="0" smtClean="0">
              <a:latin typeface="Bodoni MT" pitchFamily="18" charset="0"/>
              <a:cs typeface="Angsana New" pitchFamily="18" charset="-34"/>
            </a:endParaRPr>
          </a:p>
          <a:p>
            <a:pPr algn="ctr" rtl="0">
              <a:buNone/>
            </a:pPr>
            <a:endParaRPr lang="en-US" sz="4400" i="1" baseline="30000" dirty="0" smtClean="0">
              <a:latin typeface="Bodoni MT" pitchFamily="18" charset="0"/>
              <a:cs typeface="Angsana New" pitchFamily="18" charset="-34"/>
            </a:endParaRPr>
          </a:p>
          <a:p>
            <a:pPr algn="ctr" rtl="0">
              <a:buNone/>
            </a:pPr>
            <a:r>
              <a:rPr lang="en-US" sz="4400" i="1" dirty="0" smtClean="0">
                <a:latin typeface="Bodoni MT" pitchFamily="18" charset="0"/>
                <a:cs typeface="Angsana New" pitchFamily="18" charset="-34"/>
              </a:rPr>
              <a:t>f (x) = </a:t>
            </a:r>
            <a:r>
              <a:rPr lang="en-US" sz="4400" i="1" dirty="0" smtClean="0">
                <a:solidFill>
                  <a:srgbClr val="00B050"/>
                </a:solidFill>
                <a:latin typeface="Bodoni MT" pitchFamily="18" charset="0"/>
                <a:cs typeface="Angsana New" pitchFamily="18" charset="-34"/>
              </a:rPr>
              <a:t>c  </a:t>
            </a:r>
            <a:r>
              <a:rPr lang="en-US" sz="4400" i="1" dirty="0" smtClean="0">
                <a:latin typeface="Bodoni MT" pitchFamily="18" charset="0"/>
                <a:cs typeface="Angsana New" pitchFamily="18" charset="-34"/>
              </a:rPr>
              <a:t>x </a:t>
            </a:r>
          </a:p>
          <a:p>
            <a:pPr algn="l" rtl="0">
              <a:buNone/>
            </a:pPr>
            <a:r>
              <a:rPr lang="en-US" sz="4400" i="1" dirty="0" smtClean="0">
                <a:latin typeface="Bodoni MT" pitchFamily="18" charset="0"/>
                <a:cs typeface="Angsana New" pitchFamily="18" charset="-34"/>
              </a:rPr>
              <a:t> </a:t>
            </a:r>
          </a:p>
          <a:p>
            <a:pPr algn="l" rtl="0">
              <a:buNone/>
            </a:pPr>
            <a:endParaRPr lang="en-US" sz="4400" i="1" dirty="0" smtClean="0">
              <a:latin typeface="Bodoni MT" pitchFamily="18" charset="0"/>
              <a:cs typeface="Angsana New" pitchFamily="18" charset="-34"/>
            </a:endParaRPr>
          </a:p>
          <a:p>
            <a:pPr algn="l" rtl="0">
              <a:buNone/>
            </a:pPr>
            <a:r>
              <a:rPr lang="en-US" sz="4400" i="1" dirty="0" smtClean="0">
                <a:latin typeface="Bodoni MT" pitchFamily="18" charset="0"/>
                <a:cs typeface="Angsana New" pitchFamily="18" charset="-34"/>
              </a:rPr>
              <a:t> </a:t>
            </a:r>
          </a:p>
          <a:p>
            <a:pPr algn="l" rtl="0">
              <a:buNone/>
            </a:pPr>
            <a:endParaRPr lang="en-US" sz="40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463409" y="274741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025607" y="2995699"/>
            <a:ext cx="463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baseline="30000" dirty="0" smtClean="0">
                <a:solidFill>
                  <a:srgbClr val="0070C0"/>
                </a:solidFill>
                <a:latin typeface="Bodoni MT" pitchFamily="18" charset="0"/>
                <a:cs typeface="Angsana New" pitchFamily="18" charset="-34"/>
              </a:rPr>
              <a:t>-1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466545" y="2998238"/>
            <a:ext cx="282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Bodoni MT" pitchFamily="18" charset="0"/>
                <a:cs typeface="Angsana New" pitchFamily="18" charset="-34"/>
              </a:rPr>
              <a:t>’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2780" y="2855362"/>
            <a:ext cx="461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  <a:latin typeface="Bodoni MT" pitchFamily="18" charset="0"/>
                <a:cs typeface="Angsana New" pitchFamily="18" charset="-34"/>
              </a:rPr>
              <a:t>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06698" y="1712354"/>
            <a:ext cx="3191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buNone/>
            </a:pPr>
            <a:r>
              <a:rPr lang="en-US" sz="4400" i="1" dirty="0" smtClean="0">
                <a:latin typeface="Bodoni MT" pitchFamily="18" charset="0"/>
                <a:cs typeface="Angsana New" pitchFamily="18" charset="-34"/>
              </a:rPr>
              <a:t>f(x) = </a:t>
            </a:r>
            <a:r>
              <a:rPr lang="en-US" sz="4400" i="1" dirty="0" smtClean="0">
                <a:solidFill>
                  <a:srgbClr val="00B050"/>
                </a:solidFill>
                <a:latin typeface="Bodoni MT" pitchFamily="18" charset="0"/>
                <a:cs typeface="Angsana New" pitchFamily="18" charset="-34"/>
              </a:rPr>
              <a:t>c  </a:t>
            </a:r>
            <a:r>
              <a:rPr lang="en-US" sz="4400" i="1" dirty="0" smtClean="0">
                <a:latin typeface="Bodoni MT" pitchFamily="18" charset="0"/>
                <a:cs typeface="Angsana New" pitchFamily="18" charset="-34"/>
              </a:rPr>
              <a:t>x</a:t>
            </a:r>
            <a:r>
              <a:rPr lang="en-US" sz="4400" i="1" baseline="30000" dirty="0" smtClean="0">
                <a:solidFill>
                  <a:srgbClr val="FF0000"/>
                </a:solidFill>
                <a:latin typeface="Bodoni MT" pitchFamily="18" charset="0"/>
                <a:cs typeface="Angsana New" pitchFamily="18" charset="-34"/>
              </a:rPr>
              <a:t>n</a:t>
            </a:r>
            <a:r>
              <a:rPr lang="en-US" sz="4400" i="1" baseline="30000" dirty="0" smtClean="0">
                <a:latin typeface="Bodoni MT" pitchFamily="18" charset="0"/>
                <a:cs typeface="Angsana New" pitchFamily="18" charset="-34"/>
              </a:rPr>
              <a:t>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12714" y="3141114"/>
            <a:ext cx="461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  <a:latin typeface="Bodoni MT" pitchFamily="18" charset="0"/>
                <a:cs typeface="Angsana New" pitchFamily="18" charset="-34"/>
              </a:rPr>
              <a:t>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12780" y="2855362"/>
            <a:ext cx="461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  <a:latin typeface="Bodoni MT" pitchFamily="18" charset="0"/>
                <a:cs typeface="Angsana New" pitchFamily="18" charset="-34"/>
              </a:rPr>
              <a:t>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0034" y="4572008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i="1" dirty="0" smtClean="0">
                <a:solidFill>
                  <a:schemeClr val="dk1"/>
                </a:solidFill>
                <a:latin typeface="Bodoni MT" pitchFamily="18" charset="0"/>
                <a:cs typeface="Angsana New" pitchFamily="18" charset="-34"/>
              </a:rPr>
              <a:t>Example:</a:t>
            </a:r>
            <a:endParaRPr lang="en-US" sz="2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42910" y="4357694"/>
            <a:ext cx="8153400" cy="4495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44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" pitchFamily="18" charset="0"/>
              <a:ea typeface="+mn-ea"/>
              <a:cs typeface="Angsana New" pitchFamily="18" charset="-34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44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" pitchFamily="18" charset="0"/>
              <a:ea typeface="+mn-ea"/>
              <a:cs typeface="Angsana New" pitchFamily="18" charset="-34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44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" pitchFamily="18" charset="0"/>
              <a:ea typeface="+mn-ea"/>
              <a:cs typeface="Angsana New" pitchFamily="18" charset="-34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" pitchFamily="18" charset="0"/>
                <a:ea typeface="+mn-ea"/>
                <a:cs typeface="Angsana New" pitchFamily="18" charset="-34"/>
              </a:rPr>
              <a:t>q (a) = 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doni MT" pitchFamily="18" charset="0"/>
                <a:ea typeface="+mn-ea"/>
                <a:cs typeface="Angsana New" pitchFamily="18" charset="-34"/>
              </a:rPr>
              <a:t>9      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" pitchFamily="18" charset="0"/>
                <a:ea typeface="+mn-ea"/>
                <a:cs typeface="Angsana New" pitchFamily="18" charset="-34"/>
              </a:rPr>
              <a:t>a 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doni MT" pitchFamily="18" charset="0"/>
              <a:ea typeface="+mn-ea"/>
              <a:cs typeface="Angsana New" pitchFamily="18" charset="-34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" pitchFamily="18" charset="0"/>
                <a:ea typeface="+mn-ea"/>
                <a:cs typeface="Angsana New" pitchFamily="18" charset="-34"/>
              </a:rPr>
              <a:t>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" pitchFamily="18" charset="0"/>
              <a:ea typeface="+mn-ea"/>
              <a:cs typeface="Angsana New" pitchFamily="18" charset="-34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" pitchFamily="18" charset="0"/>
                <a:ea typeface="+mn-ea"/>
                <a:cs typeface="Angsana New" pitchFamily="18" charset="-34"/>
              </a:rPr>
              <a:t>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894265" y="543560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94428" y="5572140"/>
            <a:ext cx="463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baseline="30000" dirty="0" smtClean="0">
                <a:solidFill>
                  <a:srgbClr val="0070C0"/>
                </a:solidFill>
                <a:latin typeface="Bodoni MT" pitchFamily="18" charset="0"/>
                <a:cs typeface="Angsana New" pitchFamily="18" charset="-34"/>
              </a:rPr>
              <a:t>-1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3357554" y="5857892"/>
            <a:ext cx="282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Bodoni MT" pitchFamily="18" charset="0"/>
                <a:cs typeface="Angsana New" pitchFamily="18" charset="-34"/>
              </a:rPr>
              <a:t>’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6912" y="5500702"/>
            <a:ext cx="436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  <a:latin typeface="Bodoni MT" pitchFamily="18" charset="0"/>
                <a:cs typeface="Angsana New" pitchFamily="18" charset="-34"/>
              </a:rPr>
              <a:t>4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071802" y="4429132"/>
            <a:ext cx="32960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buNone/>
            </a:pPr>
            <a:r>
              <a:rPr lang="en-US" sz="4400" i="1" dirty="0" smtClean="0">
                <a:latin typeface="Bodoni MT" pitchFamily="18" charset="0"/>
                <a:cs typeface="Angsana New" pitchFamily="18" charset="-34"/>
              </a:rPr>
              <a:t>q (a) = </a:t>
            </a:r>
            <a:r>
              <a:rPr lang="en-US" sz="4400" i="1" dirty="0" smtClean="0">
                <a:solidFill>
                  <a:srgbClr val="00B050"/>
                </a:solidFill>
                <a:latin typeface="Bodoni MT" pitchFamily="18" charset="0"/>
                <a:cs typeface="Angsana New" pitchFamily="18" charset="-34"/>
              </a:rPr>
              <a:t>9 </a:t>
            </a:r>
            <a:r>
              <a:rPr lang="en-US" sz="4400" i="1" dirty="0" smtClean="0">
                <a:latin typeface="Bodoni MT" pitchFamily="18" charset="0"/>
                <a:cs typeface="Angsana New" pitchFamily="18" charset="-34"/>
              </a:rPr>
              <a:t>a</a:t>
            </a:r>
            <a:r>
              <a:rPr lang="en-US" sz="4400" i="1" baseline="30000" dirty="0" smtClean="0">
                <a:solidFill>
                  <a:srgbClr val="FF0000"/>
                </a:solidFill>
                <a:latin typeface="Bodoni MT" pitchFamily="18" charset="0"/>
                <a:cs typeface="Angsana New" pitchFamily="18" charset="-34"/>
              </a:rPr>
              <a:t>4</a:t>
            </a:r>
            <a:r>
              <a:rPr lang="en-US" sz="4400" i="1" baseline="30000" dirty="0" smtClean="0">
                <a:latin typeface="Bodoni MT" pitchFamily="18" charset="0"/>
                <a:cs typeface="Angsana New" pitchFamily="18" charset="-34"/>
              </a:rPr>
              <a:t>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05560" y="5786454"/>
            <a:ext cx="938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  <a:latin typeface="Bodoni MT" pitchFamily="18" charset="0"/>
                <a:cs typeface="Angsana New" pitchFamily="18" charset="-34"/>
              </a:rPr>
              <a:t>(  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143636" y="5500702"/>
            <a:ext cx="436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  <a:latin typeface="Bodoni MT" pitchFamily="18" charset="0"/>
                <a:cs typeface="Angsana New" pitchFamily="18" charset="-34"/>
              </a:rPr>
              <a:t>4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062384" y="5786454"/>
            <a:ext cx="20816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4400" i="1" dirty="0" smtClean="0">
                <a:latin typeface="Bodoni MT" pitchFamily="18" charset="0"/>
                <a:cs typeface="Angsana New" pitchFamily="18" charset="-34"/>
              </a:rPr>
              <a:t>= </a:t>
            </a:r>
            <a:r>
              <a:rPr lang="en-US" sz="4400" i="1" dirty="0" smtClean="0">
                <a:solidFill>
                  <a:srgbClr val="663300"/>
                </a:solidFill>
                <a:latin typeface="Bodoni MT" pitchFamily="18" charset="0"/>
                <a:cs typeface="Angsana New" pitchFamily="18" charset="-34"/>
              </a:rPr>
              <a:t>36</a:t>
            </a:r>
            <a:r>
              <a:rPr lang="en-US" sz="4400" i="1" dirty="0" smtClean="0">
                <a:solidFill>
                  <a:srgbClr val="00B050"/>
                </a:solidFill>
                <a:latin typeface="Bodoni MT" pitchFamily="18" charset="0"/>
                <a:cs typeface="Angsana New" pitchFamily="18" charset="-34"/>
              </a:rPr>
              <a:t> </a:t>
            </a:r>
            <a:r>
              <a:rPr lang="en-US" sz="4400" i="1" dirty="0" smtClean="0">
                <a:latin typeface="Bodoni MT" pitchFamily="18" charset="0"/>
                <a:cs typeface="Angsana New" pitchFamily="18" charset="-34"/>
              </a:rPr>
              <a:t>a</a:t>
            </a:r>
            <a:r>
              <a:rPr lang="en-US" sz="4400" i="1" baseline="30000" dirty="0" smtClean="0">
                <a:solidFill>
                  <a:srgbClr val="7030A0"/>
                </a:solidFill>
                <a:latin typeface="Bodoni MT" pitchFamily="18" charset="0"/>
                <a:cs typeface="Angsana New" pitchFamily="18" charset="-34"/>
              </a:rPr>
              <a:t>3</a:t>
            </a:r>
            <a:r>
              <a:rPr lang="en-US" sz="4400" i="1" baseline="30000" dirty="0" smtClean="0">
                <a:latin typeface="Bodoni MT" pitchFamily="18" charset="0"/>
                <a:cs typeface="Angsana New" pitchFamily="18" charset="-34"/>
              </a:rPr>
              <a:t>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3.7037E-7 L -0.05556 0.0421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7795 0.04537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18" grpId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53400" cy="1357298"/>
          </a:xfrm>
        </p:spPr>
        <p:txBody>
          <a:bodyPr>
            <a:noAutofit/>
          </a:bodyPr>
          <a:lstStyle/>
          <a:p>
            <a:pPr algn="r" rtl="0"/>
            <a:r>
              <a:rPr lang="ar-BH" sz="1800" dirty="0" err="1" smtClean="0"/>
              <a:t>العبيكان</a:t>
            </a:r>
            <a:r>
              <a:rPr lang="ar-BH" sz="1800" dirty="0" smtClean="0"/>
              <a:t>. 2011 .مملكة البحرين. الرياضيات 5. </a:t>
            </a:r>
            <a:r>
              <a:rPr lang="ar-BH" sz="1800" i="1" dirty="0" smtClean="0"/>
              <a:t>المشتقة</a:t>
            </a:r>
            <a:r>
              <a:rPr lang="ar-BH" sz="1800" dirty="0" smtClean="0"/>
              <a:t>. 149- 156</a:t>
            </a:r>
            <a:r>
              <a:rPr lang="en-US" sz="1800" dirty="0" smtClean="0">
                <a:solidFill>
                  <a:srgbClr val="00B0F0"/>
                </a:solidFill>
              </a:rPr>
              <a:t/>
            </a:r>
            <a:br>
              <a:rPr lang="en-US" sz="1800" dirty="0" smtClean="0">
                <a:solidFill>
                  <a:srgbClr val="00B0F0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>
                <a:hlinkClick r:id="rId2"/>
              </a:rPr>
              <a:t>http://obeikaneducation.com/obeikanmodules/ebooks/view_book/333/95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142844" y="1714488"/>
          <a:ext cx="8674102" cy="349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62"/>
                <a:gridCol w="1000132"/>
                <a:gridCol w="6745308"/>
              </a:tblGrid>
              <a:tr h="328602">
                <a:tc>
                  <a:txBody>
                    <a:bodyPr/>
                    <a:lstStyle/>
                    <a:p>
                      <a:pPr algn="ctr" rtl="0"/>
                      <a:r>
                        <a:rPr lang="en-US" sz="2000" i="1" dirty="0" smtClean="0">
                          <a:latin typeface="Bodoni MT" pitchFamily="18" charset="0"/>
                          <a:cs typeface="Angsana New" pitchFamily="18" charset="-34"/>
                        </a:rPr>
                        <a:t>f(x) =</a:t>
                      </a:r>
                      <a:endParaRPr lang="en-US" sz="2000" i="1" dirty="0">
                        <a:latin typeface="Bodoni MT" pitchFamily="18" charset="0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i="1" dirty="0" smtClean="0">
                          <a:latin typeface="Bodoni MT" pitchFamily="18" charset="0"/>
                          <a:cs typeface="Angsana New" pitchFamily="18" charset="-34"/>
                        </a:rPr>
                        <a:t>f’</a:t>
                      </a:r>
                      <a:r>
                        <a:rPr lang="en-US" sz="2000" i="1" baseline="0" dirty="0" smtClean="0">
                          <a:latin typeface="Bodoni MT" pitchFamily="18" charset="0"/>
                          <a:cs typeface="Angsana New" pitchFamily="18" charset="-34"/>
                        </a:rPr>
                        <a:t>(x)=</a:t>
                      </a:r>
                      <a:endParaRPr lang="en-US" sz="2000" i="1" dirty="0">
                        <a:latin typeface="Bodoni MT" pitchFamily="18" charset="0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i="1" dirty="0" smtClean="0">
                          <a:latin typeface="Bodoni MT" pitchFamily="18" charset="0"/>
                          <a:cs typeface="Angsana New" pitchFamily="18" charset="-34"/>
                        </a:rPr>
                        <a:t>Example</a:t>
                      </a:r>
                      <a:endParaRPr lang="en-US" sz="2000" i="1" dirty="0">
                        <a:latin typeface="Bodoni MT" pitchFamily="18" charset="0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i="1" dirty="0" smtClean="0">
                          <a:latin typeface="Bodoni MT" pitchFamily="18" charset="0"/>
                          <a:cs typeface="Angsana New" pitchFamily="18" charset="-34"/>
                        </a:rPr>
                        <a:t>x</a:t>
                      </a:r>
                      <a:r>
                        <a:rPr lang="en-US" sz="2000" i="1" baseline="30000" dirty="0" smtClean="0">
                          <a:latin typeface="Bodoni MT" pitchFamily="18" charset="0"/>
                          <a:cs typeface="Angsana New" pitchFamily="18" charset="-34"/>
                        </a:rPr>
                        <a:t>n</a:t>
                      </a:r>
                      <a:endParaRPr lang="en-US" sz="2000" i="1" baseline="30000" dirty="0">
                        <a:latin typeface="Bodoni MT" pitchFamily="18" charset="0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i="1" dirty="0" smtClean="0">
                          <a:latin typeface="Bodoni MT" pitchFamily="18" charset="0"/>
                          <a:cs typeface="Angsana New" pitchFamily="18" charset="-34"/>
                        </a:rPr>
                        <a:t>n x</a:t>
                      </a:r>
                      <a:r>
                        <a:rPr lang="en-US" sz="2000" i="1" baseline="30000" dirty="0" smtClean="0">
                          <a:latin typeface="Bodoni MT" pitchFamily="18" charset="0"/>
                          <a:cs typeface="Angsana New" pitchFamily="18" charset="-34"/>
                        </a:rPr>
                        <a:t>n-1</a:t>
                      </a:r>
                      <a:endParaRPr lang="en-US" sz="2000" i="1" baseline="30000" dirty="0">
                        <a:latin typeface="Bodoni MT" pitchFamily="18" charset="0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 f(x) = x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FF000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9</a:t>
                      </a:r>
                      <a:r>
                        <a:rPr kumimoji="0" lang="en-US" sz="2000" b="1" i="1" kern="1200" baseline="3000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                                 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  <a:sym typeface="Wingdings 3"/>
                        </a:rPr>
                        <a:t>                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f′(x) = </a:t>
                      </a:r>
                      <a:r>
                        <a:rPr kumimoji="0" lang="en-US" sz="2000" b="1" i="1" kern="1200" baseline="0" dirty="0" smtClean="0">
                          <a:solidFill>
                            <a:srgbClr val="FF000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9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x 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FF000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9</a:t>
                      </a:r>
                      <a:r>
                        <a:rPr kumimoji="0" lang="en-US" sz="2000" b="1" i="1" kern="1200" baseline="3000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0070C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–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000" b="1" i="1" kern="1200" baseline="30000" dirty="0" smtClean="0">
                        <a:solidFill>
                          <a:srgbClr val="0070C0"/>
                        </a:solidFill>
                        <a:latin typeface="Bodoni MT" pitchFamily="18" charset="0"/>
                        <a:ea typeface="+mn-ea"/>
                        <a:cs typeface="Angsana New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1" i="1" kern="1200" baseline="30000" dirty="0" smtClean="0">
                          <a:solidFill>
                            <a:schemeClr val="tx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                                                          </a:t>
                      </a:r>
                      <a:r>
                        <a:rPr kumimoji="0" lang="en-US" sz="2000" b="1" i="1" kern="1200" baseline="0" dirty="0" smtClean="0">
                          <a:solidFill>
                            <a:schemeClr val="tx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  <a:sym typeface="Wingdings 3"/>
                        </a:rPr>
                        <a:t></a:t>
                      </a:r>
                      <a:endParaRPr kumimoji="0" lang="en-US" sz="2000" b="1" i="1" kern="1200" baseline="30000" dirty="0" smtClean="0">
                        <a:solidFill>
                          <a:schemeClr val="tx1"/>
                        </a:solidFill>
                        <a:latin typeface="Bodoni MT" pitchFamily="18" charset="0"/>
                        <a:ea typeface="+mn-ea"/>
                        <a:cs typeface="Angsana New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sz="2000" b="1" i="1" kern="1200" baseline="30000" dirty="0" smtClean="0">
                        <a:solidFill>
                          <a:srgbClr val="0070C0"/>
                        </a:solidFill>
                        <a:latin typeface="Bodoni MT" pitchFamily="18" charset="0"/>
                        <a:ea typeface="+mn-ea"/>
                        <a:cs typeface="Angsana New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sz="2000" b="1" i="1" kern="1200" baseline="30000" dirty="0" smtClean="0">
                        <a:solidFill>
                          <a:srgbClr val="0070C0"/>
                        </a:solidFill>
                        <a:latin typeface="Bodoni MT" pitchFamily="18" charset="0"/>
                        <a:ea typeface="+mn-ea"/>
                        <a:cs typeface="Angsana New" pitchFamily="18" charset="-34"/>
                      </a:endParaRPr>
                    </a:p>
                    <a:p>
                      <a:pPr algn="ctr" rtl="0"/>
                      <a:endParaRPr lang="en-US" sz="2000" i="1" baseline="30000" dirty="0">
                        <a:latin typeface="Bodoni MT" pitchFamily="18" charset="0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i="1" dirty="0" err="1" smtClean="0">
                          <a:latin typeface="Bodoni MT" pitchFamily="18" charset="0"/>
                          <a:cs typeface="Angsana New" pitchFamily="18" charset="-34"/>
                        </a:rPr>
                        <a:t>cx</a:t>
                      </a:r>
                      <a:r>
                        <a:rPr lang="en-US" sz="2000" i="1" baseline="30000" dirty="0" err="1" smtClean="0">
                          <a:latin typeface="Bodoni MT" pitchFamily="18" charset="0"/>
                          <a:cs typeface="Angsana New" pitchFamily="18" charset="-34"/>
                        </a:rPr>
                        <a:t>n</a:t>
                      </a:r>
                      <a:endParaRPr lang="en-US" sz="2000" i="1" dirty="0">
                        <a:latin typeface="Bodoni MT" pitchFamily="18" charset="0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latin typeface="Bodoni MT" pitchFamily="18" charset="0"/>
                          <a:cs typeface="Angsana New" pitchFamily="18" charset="-34"/>
                        </a:rPr>
                        <a:t>cnx</a:t>
                      </a:r>
                      <a:r>
                        <a:rPr lang="en-US" sz="2000" i="1" baseline="30000" dirty="0" smtClean="0">
                          <a:latin typeface="Bodoni MT" pitchFamily="18" charset="0"/>
                          <a:cs typeface="Angsana New" pitchFamily="18" charset="-34"/>
                        </a:rPr>
                        <a:t>n-1</a:t>
                      </a:r>
                      <a:endParaRPr lang="en-US" sz="2000" i="1" dirty="0" smtClean="0">
                        <a:latin typeface="Bodoni MT" pitchFamily="18" charset="0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i="1" dirty="0" smtClean="0">
                          <a:latin typeface="Bodoni MT" pitchFamily="18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q(a) = 9a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FF000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4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                     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  <a:sym typeface="Wingdings 3"/>
                        </a:rPr>
                        <a:t>               q’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(a) = 9(</a:t>
                      </a:r>
                      <a:r>
                        <a:rPr kumimoji="0" lang="en-US" sz="2000" b="1" i="1" kern="1200" baseline="0" dirty="0" smtClean="0">
                          <a:solidFill>
                            <a:srgbClr val="FF000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4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)a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FF000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4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0070C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-1 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= 36 a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7030A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3</a:t>
                      </a:r>
                      <a:endParaRPr lang="en-US" sz="2000" i="1" dirty="0" smtClean="0">
                        <a:solidFill>
                          <a:srgbClr val="0070C0"/>
                        </a:solidFill>
                        <a:latin typeface="Bodoni MT" pitchFamily="18" charset="0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i="1" dirty="0" err="1" smtClean="0">
                          <a:latin typeface="Bodoni MT" pitchFamily="18" charset="0"/>
                          <a:cs typeface="Angsana New" pitchFamily="18" charset="-34"/>
                        </a:rPr>
                        <a:t>cx</a:t>
                      </a:r>
                      <a:endParaRPr lang="en-US" sz="2000" i="1" dirty="0">
                        <a:latin typeface="Bodoni MT" pitchFamily="18" charset="0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i="1" dirty="0" smtClean="0">
                          <a:latin typeface="Bodoni MT" pitchFamily="18" charset="0"/>
                          <a:cs typeface="Angsana New" pitchFamily="18" charset="-34"/>
                        </a:rPr>
                        <a:t>c</a:t>
                      </a:r>
                      <a:endParaRPr lang="en-US" sz="2000" i="1" dirty="0">
                        <a:latin typeface="Bodoni MT" pitchFamily="18" charset="0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i="1" dirty="0" smtClean="0">
                          <a:latin typeface="Bodoni MT" pitchFamily="18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j(x) = 9x = 9x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FF000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1</a:t>
                      </a:r>
                      <a:r>
                        <a:rPr kumimoji="0" lang="en-US" sz="2000" b="1" i="1" kern="1200" baseline="3000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                  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  <a:sym typeface="Wingdings 3"/>
                        </a:rPr>
                        <a:t>               j’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(x) = 9(</a:t>
                      </a:r>
                      <a:r>
                        <a:rPr kumimoji="0" lang="en-US" sz="2000" b="1" i="1" kern="1200" baseline="0" dirty="0" smtClean="0">
                          <a:solidFill>
                            <a:srgbClr val="FF000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1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) x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FF000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1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0070C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-1 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= 9x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7030A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0 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= 9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0070C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</a:t>
                      </a:r>
                      <a:endParaRPr lang="en-US" sz="2000" i="1" dirty="0" smtClean="0">
                        <a:solidFill>
                          <a:srgbClr val="0070C0"/>
                        </a:solidFill>
                        <a:latin typeface="Bodoni MT" pitchFamily="18" charset="0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i="1" dirty="0" smtClean="0">
                          <a:latin typeface="Bodoni MT" pitchFamily="18" charset="0"/>
                          <a:cs typeface="Angsana New" pitchFamily="18" charset="-34"/>
                        </a:rPr>
                        <a:t>c</a:t>
                      </a:r>
                      <a:endParaRPr lang="en-US" sz="2000" i="1" dirty="0">
                        <a:latin typeface="Bodoni MT" pitchFamily="18" charset="0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i="1" dirty="0" smtClean="0">
                          <a:latin typeface="Bodoni MT" pitchFamily="18" charset="0"/>
                          <a:cs typeface="Angsana New" pitchFamily="18" charset="-34"/>
                        </a:rPr>
                        <a:t>0</a:t>
                      </a:r>
                      <a:endParaRPr lang="en-US" sz="2000" i="1" dirty="0">
                        <a:latin typeface="Bodoni MT" pitchFamily="18" charset="0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k(x) = 9 =</a:t>
                      </a:r>
                      <a:r>
                        <a:rPr kumimoji="0" lang="en-US" sz="2000" b="1" i="1" kern="1200" baseline="0" dirty="0" smtClean="0">
                          <a:solidFill>
                            <a:schemeClr val="tx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9x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FF000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0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7030A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000" b="1" i="1" kern="1200" baseline="3000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                  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  <a:sym typeface="Wingdings 3"/>
                        </a:rPr>
                        <a:t>                k’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(x) =</a:t>
                      </a:r>
                      <a:r>
                        <a:rPr kumimoji="0" lang="en-US" sz="2000" b="1" i="1" kern="1200" baseline="0" dirty="0" smtClean="0">
                          <a:solidFill>
                            <a:schemeClr val="tx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9(</a:t>
                      </a:r>
                      <a:r>
                        <a:rPr kumimoji="0" lang="en-US" sz="2000" b="1" i="1" kern="1200" baseline="0" dirty="0" smtClean="0">
                          <a:solidFill>
                            <a:srgbClr val="FF000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0</a:t>
                      </a:r>
                      <a:r>
                        <a:rPr kumimoji="0" lang="en-US" sz="2000" b="1" i="1" kern="1200" baseline="0" dirty="0" smtClean="0">
                          <a:solidFill>
                            <a:schemeClr val="tx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) x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FF000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0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0070C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-1  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=</a:t>
                      </a:r>
                      <a:r>
                        <a:rPr kumimoji="0" lang="en-US" sz="2000" b="1" i="1" kern="1200" baseline="0" dirty="0" smtClean="0">
                          <a:solidFill>
                            <a:schemeClr val="tx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0</a:t>
                      </a:r>
                      <a:endParaRPr lang="en-US" sz="2000" i="1" dirty="0">
                        <a:solidFill>
                          <a:srgbClr val="0070C0"/>
                        </a:solidFill>
                        <a:latin typeface="Bodoni MT" pitchFamily="18" charset="0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i="1" dirty="0" smtClean="0">
                          <a:latin typeface="Bodoni MT" pitchFamily="18" charset="0"/>
                          <a:cs typeface="Angsana New" pitchFamily="18" charset="-34"/>
                        </a:rPr>
                        <a:t>x</a:t>
                      </a:r>
                      <a:endParaRPr lang="en-US" sz="2000" i="1" dirty="0">
                        <a:latin typeface="Bodoni MT" pitchFamily="18" charset="0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i="1" dirty="0" smtClean="0">
                          <a:latin typeface="Bodoni MT" pitchFamily="18" charset="0"/>
                          <a:cs typeface="Angsana New" pitchFamily="18" charset="-34"/>
                        </a:rPr>
                        <a:t>1</a:t>
                      </a:r>
                      <a:endParaRPr lang="en-US" sz="2000" i="1" dirty="0">
                        <a:latin typeface="Bodoni MT" pitchFamily="18" charset="0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g(x) = x</a:t>
                      </a:r>
                      <a:r>
                        <a:rPr kumimoji="0" lang="en-US" sz="2000" b="1" i="1" kern="1200" baseline="3000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 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= x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FF000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1</a:t>
                      </a:r>
                      <a:r>
                        <a:rPr kumimoji="0" lang="en-US" sz="2000" b="1" i="1" kern="1200" baseline="3000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                      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  <a:sym typeface="Wingdings 3"/>
                        </a:rPr>
                        <a:t>               g’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(x) =</a:t>
                      </a:r>
                      <a:r>
                        <a:rPr kumimoji="0" lang="en-US" sz="2000" b="1" i="1" kern="1200" baseline="0" dirty="0" smtClean="0">
                          <a:solidFill>
                            <a:schemeClr val="tx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000" b="1" i="1" kern="1200" baseline="0" dirty="0" smtClean="0">
                          <a:solidFill>
                            <a:srgbClr val="FF000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1</a:t>
                      </a:r>
                      <a:r>
                        <a:rPr kumimoji="0" lang="en-US" sz="2000" b="1" i="1" kern="1200" baseline="0" dirty="0" smtClean="0">
                          <a:solidFill>
                            <a:schemeClr val="tx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x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FF000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1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0070C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-1 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=</a:t>
                      </a:r>
                      <a:r>
                        <a:rPr kumimoji="0" lang="en-US" sz="2000" b="1" i="1" kern="1200" baseline="0" dirty="0" smtClean="0">
                          <a:solidFill>
                            <a:schemeClr val="tx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x</a:t>
                      </a:r>
                      <a:r>
                        <a:rPr kumimoji="0" lang="en-US" sz="2000" b="1" i="1" kern="1200" baseline="30000" dirty="0" smtClean="0">
                          <a:solidFill>
                            <a:srgbClr val="7030A0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0 </a:t>
                      </a:r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=</a:t>
                      </a:r>
                      <a:r>
                        <a:rPr kumimoji="0" lang="en-US" sz="2000" b="1" i="1" kern="1200" baseline="0" dirty="0" smtClean="0">
                          <a:solidFill>
                            <a:schemeClr val="tx1"/>
                          </a:solidFill>
                          <a:latin typeface="Bodoni MT" pitchFamily="18" charset="0"/>
                          <a:ea typeface="+mn-ea"/>
                          <a:cs typeface="Angsana New" pitchFamily="18" charset="-34"/>
                        </a:rPr>
                        <a:t> 1</a:t>
                      </a:r>
                      <a:endParaRPr lang="en-US" sz="2000" i="1" baseline="30000" dirty="0">
                        <a:solidFill>
                          <a:srgbClr val="7030A0"/>
                        </a:solidFill>
                        <a:latin typeface="Bodoni MT" pitchFamily="18" charset="0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1071538" y="1214422"/>
            <a:ext cx="1428760" cy="357190"/>
          </a:xfrm>
          <a:prstGeom prst="wedgeRoundRectCallout">
            <a:avLst>
              <a:gd name="adj1" fmla="val -20833"/>
              <a:gd name="adj2" fmla="val 10516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f prime of x</a:t>
            </a:r>
            <a:endParaRPr lang="en-US" sz="20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58749" t="67774" r="22035" b="22459"/>
          <a:stretch>
            <a:fillRect/>
          </a:stretch>
        </p:blipFill>
        <p:spPr bwMode="auto">
          <a:xfrm>
            <a:off x="6436085" y="2928934"/>
            <a:ext cx="2422195" cy="69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2143108" y="2571744"/>
            <a:ext cx="2214578" cy="571504"/>
            <a:chOff x="2928926" y="2643182"/>
            <a:chExt cx="2286016" cy="642942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 l="52709" t="35546" r="36310" b="55665"/>
            <a:stretch>
              <a:fillRect/>
            </a:stretch>
          </p:blipFill>
          <p:spPr bwMode="auto">
            <a:xfrm>
              <a:off x="2928926" y="2643182"/>
              <a:ext cx="1428760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 l="58126" t="48112" r="35285" b="45052"/>
            <a:stretch>
              <a:fillRect/>
            </a:stretch>
          </p:blipFill>
          <p:spPr bwMode="auto">
            <a:xfrm>
              <a:off x="4357686" y="2643182"/>
              <a:ext cx="85725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53258" t="58984" r="27525" b="35156"/>
          <a:stretch>
            <a:fillRect/>
          </a:stretch>
        </p:blipFill>
        <p:spPr bwMode="auto">
          <a:xfrm>
            <a:off x="5793143" y="2585138"/>
            <a:ext cx="2422195" cy="41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Derivative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 l="18997" t="28125" r="61237" b="42578"/>
          <a:stretch>
            <a:fillRect/>
          </a:stretch>
        </p:blipFill>
        <p:spPr bwMode="auto">
          <a:xfrm>
            <a:off x="2555776" y="1916832"/>
            <a:ext cx="4071966" cy="339330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893868" y="6383069"/>
            <a:ext cx="72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1200" dirty="0" err="1" smtClean="0"/>
              <a:t>العبيكان</a:t>
            </a:r>
            <a:r>
              <a:rPr lang="ar-BH" sz="1200" dirty="0" smtClean="0"/>
              <a:t>. 2012 .مملكة البحرين. الرياضيات 6. </a:t>
            </a:r>
            <a:r>
              <a:rPr lang="ar-BH" sz="1200" i="1" dirty="0" smtClean="0"/>
              <a:t>المشتقة</a:t>
            </a:r>
            <a:r>
              <a:rPr lang="ar-BH" sz="1200" dirty="0" smtClean="0"/>
              <a:t>. </a:t>
            </a:r>
            <a:r>
              <a:rPr lang="en-US" sz="1200" dirty="0" smtClean="0"/>
              <a:t>32</a:t>
            </a:r>
          </a:p>
          <a:p>
            <a:r>
              <a:rPr lang="en-US" sz="1200" dirty="0" smtClean="0">
                <a:hlinkClick r:id="rId3"/>
              </a:rPr>
              <a:t>http://obeikaneducation.com/obeikanmodules/ebooks/view_book/331/95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390393" y="285728"/>
            <a:ext cx="85393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Derivatives of Trigonometric Functions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41688" y="1902544"/>
            <a:ext cx="0" cy="34075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Newton </a:t>
            </a:r>
            <a:r>
              <a:rPr lang="en-US" dirty="0"/>
              <a:t>used mathematics to help him to improve his physics work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Newton and Leibniz worked separately on calculus concepts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Newton </a:t>
            </a:r>
            <a:r>
              <a:rPr lang="en-US" dirty="0"/>
              <a:t>work through physics Leibniz work through concepts and theory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Both </a:t>
            </a:r>
            <a:r>
              <a:rPr lang="en-US" dirty="0"/>
              <a:t>of </a:t>
            </a:r>
            <a:r>
              <a:rPr lang="en-US" dirty="0" smtClean="0"/>
              <a:t>them </a:t>
            </a:r>
            <a:r>
              <a:rPr lang="en-US" dirty="0"/>
              <a:t>said to be the inventors of calculus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493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Calculus -  differentiation 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Differentiation measures the amount of change of quantity if another quantity change.</a:t>
                </a:r>
                <a:endParaRPr lang="en-US" b="0" dirty="0" smtClean="0"/>
              </a:p>
              <a:p>
                <a:pPr algn="l" rtl="0"/>
                <a:r>
                  <a:rPr lang="en-US" dirty="0" smtClean="0"/>
                  <a:t> for example: in every 5 seconds you pass 1 meter then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we will find that the first </a:t>
                </a:r>
                <a:r>
                  <a:rPr lang="en-US" dirty="0" smtClean="0"/>
                  <a:t>Derivative will be </a:t>
                </a:r>
                <a:r>
                  <a:rPr lang="en-US" dirty="0"/>
                  <a:t>5 which </a:t>
                </a:r>
                <a:r>
                  <a:rPr lang="en-US" dirty="0" smtClean="0"/>
                  <a:t>is  speed  </a:t>
                </a:r>
                <a:r>
                  <a:rPr lang="en-US" dirty="0"/>
                  <a:t>y =5x 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5</m:t>
                    </m:r>
                  </m:oMath>
                </a14:m>
                <a:r>
                  <a:rPr lang="en-US" dirty="0"/>
                  <a:t> or 5 </a:t>
                </a:r>
                <a:r>
                  <a:rPr lang="en-US" dirty="0" smtClean="0"/>
                  <a:t>m/s</a:t>
                </a:r>
                <a:endParaRPr lang="en-US" dirty="0"/>
              </a:p>
              <a:p>
                <a:pPr algn="l" rtl="0"/>
                <a:r>
                  <a:rPr lang="en-US" dirty="0"/>
                  <a:t> the second Derivative will be our acceleration which is </a:t>
                </a:r>
                <a:r>
                  <a:rPr lang="en-US" dirty="0" smtClean="0"/>
                  <a:t>zero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endParaRPr lang="ar-BH" dirty="0"/>
              </a:p>
              <a:p>
                <a:pPr algn="l" rtl="0"/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0">
                <a:blip r:embed="rId2" cstate="print"/>
                <a:stretch>
                  <a:fillRect l="-370" t="-1203" r="-2222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653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Newton method - proof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018179" y="1844824"/>
            <a:ext cx="76328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dirty="0" smtClean="0"/>
              <a:t>If                            ,  then</a:t>
            </a:r>
          </a:p>
          <a:p>
            <a:pPr algn="ctr" rtl="0"/>
            <a:endParaRPr lang="en-US" sz="3200" dirty="0"/>
          </a:p>
          <a:p>
            <a:pPr algn="ctr" rtl="0"/>
            <a:r>
              <a:rPr lang="en-US" sz="3200" dirty="0" smtClean="0"/>
              <a:t>With repeating </a:t>
            </a:r>
          </a:p>
          <a:p>
            <a:pPr algn="ctr" rtl="0"/>
            <a:endParaRPr lang="en-US" dirty="0"/>
          </a:p>
          <a:p>
            <a:pPr algn="ctr" rtl="0"/>
            <a:endParaRPr lang="en-US" dirty="0" smtClean="0"/>
          </a:p>
          <a:p>
            <a:pPr algn="ctr" rtl="0"/>
            <a:endParaRPr lang="en-US" dirty="0"/>
          </a:p>
          <a:p>
            <a:pPr algn="ctr" rtl="0"/>
            <a:endParaRPr lang="en-US" dirty="0" smtClean="0"/>
          </a:p>
          <a:p>
            <a:pPr algn="ctr" rtl="0"/>
            <a:endParaRPr lang="en-US" dirty="0"/>
          </a:p>
          <a:p>
            <a:pPr algn="ctr" rtl="0"/>
            <a:endParaRPr lang="en-US" dirty="0" smtClean="0"/>
          </a:p>
          <a:p>
            <a:pPr algn="ctr" rtl="0"/>
            <a:endParaRPr lang="en-US" dirty="0"/>
          </a:p>
          <a:p>
            <a:pPr algn="ctr" rtl="0"/>
            <a:endParaRPr lang="en-US" dirty="0" smtClean="0"/>
          </a:p>
          <a:p>
            <a:pPr algn="ctr" rtl="0"/>
            <a:endParaRPr lang="en-US" dirty="0"/>
          </a:p>
          <a:p>
            <a:pPr algn="ctr" rtl="0"/>
            <a:endParaRPr lang="en-US" dirty="0" smtClean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</p:txBody>
      </p:sp>
      <p:pic>
        <p:nvPicPr>
          <p:cNvPr id="1026" name="Picture 2" descr="C:\Users\SayedHussain\Desktop\سيد حسين\BTC 1\sixth semester\ABDULLA EID - MATH HISTORY\my group presentation\my presentation\New Bitmap Image - Copy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2173"/>
            <a:ext cx="2232248" cy="9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yedHussain\Desktop\سيد حسين\BTC 1\sixth semester\ABDULLA EID - MATH HISTORY\my group presentation\my presentation\New Bitmap Image.bmp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40512"/>
            <a:ext cx="2927259" cy="9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yedHussain\Desktop\سيد حسين\BTC 1\sixth semester\ABDULLA EID - MATH HISTORY\my group presentation\my presentation\New Bitmap Image - Copy (2).bmp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8601"/>
            <a:ext cx="2304256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SayedHussain\Desktop\سيد حسين\BTC 1\sixth semester\ABDULLA EID - MATH HISTORY\my group presentation\my presentation\image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00064"/>
            <a:ext cx="7290436" cy="32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655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7">
      <a:dk1>
        <a:sysClr val="windowText" lastClr="000000"/>
      </a:dk1>
      <a:lt1>
        <a:sysClr val="window" lastClr="FFFFFF"/>
      </a:lt1>
      <a:dk2>
        <a:srgbClr val="9D9DA2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612</Words>
  <Application>Microsoft Office PowerPoint</Application>
  <PresentationFormat>On-screen Show (4:3)</PresentationFormat>
  <Paragraphs>193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Median</vt:lpstr>
      <vt:lpstr>معادلة</vt:lpstr>
      <vt:lpstr>Slide 1</vt:lpstr>
      <vt:lpstr>Slide 2</vt:lpstr>
      <vt:lpstr>Contributions in Mathematics</vt:lpstr>
      <vt:lpstr>Derivative</vt:lpstr>
      <vt:lpstr>العبيكان. 2011 .مملكة البحرين. الرياضيات 5. المشتقة. 149- 156  http://obeikaneducation.com/obeikanmodules/ebooks/view_book/333/95 </vt:lpstr>
      <vt:lpstr>Slide 6</vt:lpstr>
      <vt:lpstr>Calculus</vt:lpstr>
      <vt:lpstr>Calculus -  differentiation  </vt:lpstr>
      <vt:lpstr>Newton method - proof</vt:lpstr>
      <vt:lpstr>Newton Raphson Method - Example</vt:lpstr>
      <vt:lpstr>Newton Raphson Method – Cont’d</vt:lpstr>
      <vt:lpstr>Newton Method in Calculator</vt:lpstr>
      <vt:lpstr>Exercise</vt:lpstr>
      <vt:lpstr>Exercise – Cont’d</vt:lpstr>
      <vt:lpstr>References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amani</dc:creator>
  <cp:lastModifiedBy>amani</cp:lastModifiedBy>
  <cp:revision>61</cp:revision>
  <dcterms:created xsi:type="dcterms:W3CDTF">2015-03-23T13:50:02Z</dcterms:created>
  <dcterms:modified xsi:type="dcterms:W3CDTF">2015-04-04T10:42:05Z</dcterms:modified>
</cp:coreProperties>
</file>