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3" r:id="rId5"/>
    <p:sldId id="264" r:id="rId6"/>
    <p:sldId id="265" r:id="rId7"/>
    <p:sldId id="269" r:id="rId8"/>
    <p:sldId id="266" r:id="rId9"/>
    <p:sldId id="267" r:id="rId10"/>
    <p:sldId id="268" r:id="rId11"/>
    <p:sldId id="258" r:id="rId12"/>
  </p:sldIdLst>
  <p:sldSz cx="13004800" cy="9753600"/>
  <p:notesSz cx="6858000" cy="9144000"/>
  <p:defaultTextStyle>
    <a:lvl1pPr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1pPr>
    <a:lvl2pPr indent="228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2pPr>
    <a:lvl3pPr indent="457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3pPr>
    <a:lvl4pPr indent="685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4pPr>
    <a:lvl5pPr indent="9144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5pPr>
    <a:lvl6pPr indent="11430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6pPr>
    <a:lvl7pPr indent="13716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7pPr>
    <a:lvl8pPr indent="16002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8pPr>
    <a:lvl9pPr indent="1828800" algn="ctr" defTabSz="584200">
      <a:defRPr sz="4000">
        <a:solidFill>
          <a:srgbClr val="625B48"/>
        </a:solidFill>
        <a:latin typeface="+mn-lt"/>
        <a:ea typeface="+mn-ea"/>
        <a:cs typeface="+mn-cs"/>
        <a:sym typeface="Dido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47" d="100"/>
          <a:sy n="47" d="100"/>
        </p:scale>
        <p:origin x="1386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21459212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89247" y="3443863"/>
            <a:ext cx="100344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6001" y="8489244"/>
            <a:ext cx="1706880" cy="397369"/>
          </a:xfrm>
          <a:prstGeom prst="rect">
            <a:avLst/>
          </a:prstGeom>
        </p:spPr>
        <p:txBody>
          <a:bodyPr/>
          <a:lstStyle/>
          <a:p>
            <a:fld id="{4A8C1493-9BCA-41DC-91D7-19994E7CE8C1}" type="datetimeFigureOut">
              <a:rPr lang="ar-BH" smtClean="0"/>
              <a:t>09/06/1436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1761" y="8489244"/>
            <a:ext cx="7792960" cy="397369"/>
          </a:xfrm>
          <a:prstGeom prst="rect">
            <a:avLst/>
          </a:prstGeom>
        </p:spPr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4162" y="8489244"/>
            <a:ext cx="578877" cy="397369"/>
          </a:xfrm>
          <a:prstGeom prst="rect">
            <a:avLst/>
          </a:prstGeom>
        </p:spPr>
        <p:txBody>
          <a:bodyPr/>
          <a:lstStyle/>
          <a:p>
            <a:fld id="{A259E2CB-0FAB-4E93-B2AB-4599761D21FF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2952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Font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>
                <a:solidFill>
                  <a:srgbClr val="85604A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625B48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sz="7600">
          <a:solidFill>
            <a:srgbClr val="85604A"/>
          </a:solidFill>
          <a:latin typeface="+mn-lt"/>
          <a:ea typeface="+mn-ea"/>
          <a:cs typeface="+mn-cs"/>
          <a:sym typeface="Didot"/>
        </a:defRPr>
      </a:lvl9pPr>
    </p:titleStyle>
    <p:bodyStyle>
      <a:lvl1pPr marL="381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6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1pPr>
      <a:lvl2pPr marL="762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6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2pPr>
      <a:lvl3pPr marL="1143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6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3pPr>
      <a:lvl4pPr marL="1524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6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4pPr>
      <a:lvl5pPr marL="1905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6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5pPr>
      <a:lvl6pPr marL="2286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6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6pPr>
      <a:lvl7pPr marL="2667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6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7pPr>
      <a:lvl8pPr marL="3048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6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8pPr>
      <a:lvl9pPr marL="3429000" indent="-381000" defTabSz="584200">
        <a:spcBef>
          <a:spcPts val="3200"/>
        </a:spcBef>
        <a:buClr>
          <a:srgbClr val="9A7865"/>
        </a:buClr>
        <a:buSzPct val="40000"/>
        <a:buFont typeface="Georgia"/>
        <a:buBlip>
          <a:blip r:embed="rId16"/>
        </a:buBlip>
        <a:defRPr sz="3600">
          <a:solidFill>
            <a:srgbClr val="625B48"/>
          </a:solidFill>
          <a:latin typeface="+mn-lt"/>
          <a:ea typeface="+mn-ea"/>
          <a:cs typeface="+mn-cs"/>
          <a:sym typeface="Didot"/>
        </a:defRPr>
      </a:lvl9pPr>
    </p:bodyStyle>
    <p:otherStyle>
      <a:lvl1pPr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1pPr>
      <a:lvl2pPr indent="228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2pPr>
      <a:lvl3pPr indent="457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3pPr>
      <a:lvl4pPr indent="685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4pPr>
      <a:lvl5pPr indent="9144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5pPr>
      <a:lvl6pPr indent="11430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6pPr>
      <a:lvl7pPr indent="13716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7pPr>
      <a:lvl8pPr indent="16002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8pPr>
      <a:lvl9pPr indent="1828800" algn="ctr" defTabSz="584200">
        <a:defRPr b="1">
          <a:solidFill>
            <a:schemeClr val="tx1"/>
          </a:solidFill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vestopedia.com/exam-guide/cfa-level-1/derivatives/purposes-benefits-derivatives.asp" TargetMode="External"/><Relationship Id="rId3" Type="http://schemas.openxmlformats.org/officeDocument/2006/relationships/hyperlink" Target="http://et.m.wikipedia.org/wiki/Gottfried_Wilhelm_Leibniz" TargetMode="External"/><Relationship Id="rId7" Type="http://schemas.openxmlformats.org/officeDocument/2006/relationships/hyperlink" Target="http://www.britannica.com/EBchecked/topic/335266/Gottfried-Wilhelm-Leibniz" TargetMode="External"/><Relationship Id="rId2" Type="http://schemas.openxmlformats.org/officeDocument/2006/relationships/hyperlink" Target="http://www.computerhistory.org/revolution/calculators/1/4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ep.utm.edu/leib-met/" TargetMode="External"/><Relationship Id="rId5" Type="http://schemas.openxmlformats.org/officeDocument/2006/relationships/hyperlink" Target="http://www.famousscientists.org/gottfried-leibniz/" TargetMode="External"/><Relationship Id="rId4" Type="http://schemas.openxmlformats.org/officeDocument/2006/relationships/hyperlink" Target="http://www.murderousmaths.co.uk/books/calculus/index.htm" TargetMode="External"/><Relationship Id="rId9" Type="http://schemas.openxmlformats.org/officeDocument/2006/relationships/hyperlink" Target="http://www.sosmath.com/calculus/diff/der00/der00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-842633" y="2124236"/>
            <a:ext cx="10795001" cy="3556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Leibniz</a:t>
            </a:r>
            <a:r>
              <a:rPr lang="ar-BH" sz="7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BH" sz="7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(1646-1716)</a:t>
            </a:r>
            <a:endParaRPr sz="7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282935" y="6360408"/>
            <a:ext cx="7113496" cy="22352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280415"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accent6">
                    <a:lumMod val="75000"/>
                  </a:schemeClr>
                </a:solidFill>
              </a:rPr>
              <a:t>Done by:</a:t>
            </a:r>
          </a:p>
          <a:p>
            <a:pPr lvl="0" defTabSz="280415">
              <a:defRPr sz="1800">
                <a:solidFill>
                  <a:srgbClr val="000000"/>
                </a:solidFill>
              </a:defRPr>
            </a:pPr>
            <a:r>
              <a:rPr sz="2400" b="1" dirty="0" err="1">
                <a:solidFill>
                  <a:schemeClr val="accent6">
                    <a:lumMod val="75000"/>
                  </a:schemeClr>
                </a:solidFill>
              </a:rPr>
              <a:t>Badreya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</a:rPr>
              <a:t>Mjewan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</a:rPr>
              <a:t>. 20120900</a:t>
            </a:r>
          </a:p>
          <a:p>
            <a:pPr lvl="0" defTabSz="280415">
              <a:defRPr sz="1800">
                <a:solidFill>
                  <a:srgbClr val="000000"/>
                </a:solidFill>
              </a:defRPr>
            </a:pPr>
            <a:r>
              <a:rPr sz="2400" b="1" dirty="0">
                <a:solidFill>
                  <a:schemeClr val="accent6">
                    <a:lumMod val="75000"/>
                  </a:schemeClr>
                </a:solidFill>
              </a:rPr>
              <a:t>Hala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</a:rPr>
              <a:t>Alabassi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sz="2400" b="1" dirty="0" smtClean="0">
                <a:solidFill>
                  <a:schemeClr val="accent6">
                    <a:lumMod val="75000"/>
                  </a:schemeClr>
                </a:solidFill>
              </a:rPr>
              <a:t>2012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3333</a:t>
            </a:r>
            <a:endParaRPr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0" defTabSz="280415">
              <a:defRPr sz="1800">
                <a:solidFill>
                  <a:srgbClr val="000000"/>
                </a:solidFill>
              </a:defRPr>
            </a:pPr>
            <a:r>
              <a:rPr sz="2400" b="1" dirty="0" err="1">
                <a:solidFill>
                  <a:schemeClr val="accent6">
                    <a:lumMod val="75000"/>
                  </a:schemeClr>
                </a:solidFill>
              </a:rPr>
              <a:t>Latifa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sz="2400" b="1" dirty="0" err="1">
                <a:solidFill>
                  <a:schemeClr val="accent6">
                    <a:lumMod val="75000"/>
                  </a:schemeClr>
                </a:solidFill>
              </a:rPr>
              <a:t>Alsendi</a:t>
            </a:r>
            <a:r>
              <a:rPr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sz="2400" b="1" dirty="0" smtClean="0">
                <a:solidFill>
                  <a:schemeClr val="accent6">
                    <a:lumMod val="75000"/>
                  </a:schemeClr>
                </a:solidFill>
              </a:rPr>
              <a:t>2011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2998</a:t>
            </a:r>
            <a:endParaRPr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4" name="Picture 3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2240" y="1140460"/>
            <a:ext cx="4506749" cy="58902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Importance of derivative</a:t>
            </a:r>
            <a:endParaRPr lang="ar-BH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3489960"/>
            <a:ext cx="11046460" cy="5715000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200" b="1" i="1" dirty="0">
                <a:solidFill>
                  <a:schemeClr val="accent6"/>
                </a:solidFill>
                <a:latin typeface="Calibri" panose="020F0502020204030204" pitchFamily="34" charset="0"/>
              </a:rPr>
              <a:t>Price </a:t>
            </a:r>
            <a:r>
              <a:rPr lang="en-US" sz="3200" b="1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Discovery</a:t>
            </a:r>
            <a:endParaRPr lang="en-US" sz="320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200" b="1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Risk Management</a:t>
            </a:r>
            <a:endParaRPr lang="ar-BH" sz="3200" b="1" i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200" b="1" i="1" dirty="0">
                <a:solidFill>
                  <a:schemeClr val="accent6"/>
                </a:solidFill>
                <a:latin typeface="Calibri" panose="020F0502020204030204" pitchFamily="34" charset="0"/>
              </a:rPr>
              <a:t>They Improve Market Efficiency for the Underlying </a:t>
            </a:r>
            <a:r>
              <a:rPr lang="en-US" sz="3200" b="1" i="1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Asset</a:t>
            </a:r>
            <a:endParaRPr lang="ar-BH" sz="3200" b="1" i="1" dirty="0" smtClean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defRPr sz="1800">
                <a:solidFill>
                  <a:srgbClr val="000000"/>
                </a:solidFill>
              </a:defRPr>
            </a:pPr>
            <a:r>
              <a:rPr lang="en-US" sz="3200" b="1" i="1" dirty="0">
                <a:solidFill>
                  <a:schemeClr val="accent6"/>
                </a:solidFill>
                <a:latin typeface="Calibri" panose="020F0502020204030204" pitchFamily="34" charset="0"/>
              </a:rPr>
              <a:t>Help Reduce Market Transaction Costs</a:t>
            </a:r>
            <a:endParaRPr lang="en-US" sz="3200" b="1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96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ar-BH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3129280"/>
            <a:ext cx="10795000" cy="6502400"/>
          </a:xfrm>
        </p:spPr>
        <p:txBody>
          <a:bodyPr>
            <a:normAutofit fontScale="62500" lnSpcReduction="20000"/>
          </a:bodyPr>
          <a:lstStyle/>
          <a:p>
            <a:pPr marL="0" lvl="0" indent="0" algn="l" rtl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u="sng" dirty="0" smtClean="0">
                <a:hlinkClick r:id="rId2"/>
              </a:rPr>
              <a:t>http</a:t>
            </a:r>
            <a:r>
              <a:rPr lang="en-US" sz="3500" u="sng" dirty="0">
                <a:hlinkClick r:id="rId2"/>
              </a:rPr>
              <a:t>://</a:t>
            </a:r>
            <a:r>
              <a:rPr lang="en-US" sz="3500" u="sng" dirty="0" smtClean="0">
                <a:hlinkClick r:id="rId2"/>
              </a:rPr>
              <a:t>www.computerhistory.org/revolution/calculators/1/49</a:t>
            </a:r>
            <a:endParaRPr lang="en-US" sz="3500" dirty="0"/>
          </a:p>
          <a:p>
            <a:pPr marL="0" lvl="0" indent="0" algn="l" rtl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u="sng" dirty="0" smtClean="0">
                <a:hlinkClick r:id="rId3"/>
              </a:rPr>
              <a:t>http</a:t>
            </a:r>
            <a:r>
              <a:rPr lang="en-US" sz="3500" u="sng" dirty="0">
                <a:hlinkClick r:id="rId3"/>
              </a:rPr>
              <a:t>://</a:t>
            </a:r>
            <a:r>
              <a:rPr lang="en-US" sz="3500" u="sng" dirty="0" smtClean="0">
                <a:hlinkClick r:id="rId3"/>
              </a:rPr>
              <a:t>et.m.wikipedia.org/wiki/Gottfried_Wilhelm_Leibniz</a:t>
            </a:r>
            <a:endParaRPr lang="en-US" sz="3500" dirty="0"/>
          </a:p>
          <a:p>
            <a:pPr marL="0" lvl="0" indent="0" algn="l" rtl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u="sng" dirty="0" smtClean="0">
                <a:hlinkClick r:id="rId4"/>
              </a:rPr>
              <a:t>http</a:t>
            </a:r>
            <a:r>
              <a:rPr lang="en-US" sz="3500" u="sng" dirty="0">
                <a:hlinkClick r:id="rId4"/>
              </a:rPr>
              <a:t>://</a:t>
            </a:r>
            <a:r>
              <a:rPr lang="en-US" sz="3500" u="sng" dirty="0" smtClean="0">
                <a:hlinkClick r:id="rId4"/>
              </a:rPr>
              <a:t>www.murderousmaths.co.uk/books/calculus/index.htm</a:t>
            </a:r>
            <a:endParaRPr lang="en-US" sz="3500" dirty="0"/>
          </a:p>
          <a:p>
            <a:pPr marL="0" lvl="0" indent="0" algn="l" rtl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u="sng" dirty="0" smtClean="0">
                <a:hlinkClick r:id="rId5"/>
              </a:rPr>
              <a:t>http</a:t>
            </a:r>
            <a:r>
              <a:rPr lang="en-US" sz="3500" u="sng" dirty="0">
                <a:hlinkClick r:id="rId5"/>
              </a:rPr>
              <a:t>://www.famousscientists.org/gottfried-leibniz/</a:t>
            </a:r>
            <a:endParaRPr lang="en-US" sz="3500" dirty="0"/>
          </a:p>
          <a:p>
            <a:pPr marL="0" indent="0" rtl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>
                <a:hlinkClick r:id="rId6"/>
              </a:rPr>
              <a:t>http://www.iep.utm.edu/leib-met/</a:t>
            </a:r>
            <a:endParaRPr lang="en-US" sz="3500" dirty="0"/>
          </a:p>
          <a:p>
            <a:pPr marL="0" indent="0" rtl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>
                <a:hlinkClick r:id="rId7"/>
              </a:rPr>
              <a:t>http://www.britannica.com/EBchecked/topic/335266/Gottfried-Wilhelm-Leibniz</a:t>
            </a:r>
            <a:endParaRPr lang="en-US" sz="3500" dirty="0"/>
          </a:p>
          <a:p>
            <a:pPr marL="0" indent="0" rtl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>
                <a:hlinkClick r:id="rId5"/>
              </a:rPr>
              <a:t>http://www.famousscientists.org/gottfried-leibniz</a:t>
            </a:r>
            <a:r>
              <a:rPr lang="en-US" sz="3500" dirty="0" smtClean="0">
                <a:hlinkClick r:id="rId5"/>
              </a:rPr>
              <a:t>/</a:t>
            </a:r>
            <a:endParaRPr lang="en-US" sz="3500" dirty="0" smtClean="0"/>
          </a:p>
          <a:p>
            <a:pPr marL="0" indent="0" rtl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>
                <a:hlinkClick r:id="rId8"/>
              </a:rPr>
              <a:t>http://</a:t>
            </a:r>
            <a:r>
              <a:rPr lang="en-US" sz="3500" dirty="0" smtClean="0">
                <a:hlinkClick r:id="rId8"/>
              </a:rPr>
              <a:t>www.investopedia.com/exam-guide/cfa-level-1/derivatives/purposes-benefits-derivatives.asp</a:t>
            </a:r>
            <a:endParaRPr lang="en-US" sz="3500" dirty="0" smtClean="0"/>
          </a:p>
          <a:p>
            <a:pPr marL="0" indent="0" rtl="0">
              <a:buNone/>
              <a:defRPr sz="1800">
                <a:solidFill>
                  <a:srgbClr val="000000"/>
                </a:solidFill>
              </a:defRPr>
            </a:pPr>
            <a:r>
              <a:rPr lang="en-US" sz="3500" dirty="0">
                <a:hlinkClick r:id="rId9"/>
              </a:rPr>
              <a:t>http://</a:t>
            </a:r>
            <a:r>
              <a:rPr lang="en-US" sz="3500" dirty="0" smtClean="0">
                <a:hlinkClick r:id="rId9"/>
              </a:rPr>
              <a:t>www.sosmath.com/calculus/diff/der00/der00.html</a:t>
            </a:r>
            <a:endParaRPr lang="en-US" sz="3500" dirty="0" smtClean="0"/>
          </a:p>
          <a:p>
            <a:pPr marL="0" indent="0" rtl="0">
              <a:buNone/>
              <a:defRPr sz="1800">
                <a:solidFill>
                  <a:srgbClr val="000000"/>
                </a:solidFill>
              </a:defRPr>
            </a:pPr>
            <a:endParaRPr lang="en-US" sz="3500" dirty="0"/>
          </a:p>
          <a:p>
            <a:pPr algn="l" rtl="0"/>
            <a:endParaRPr lang="ar-BH" sz="40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ar-B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3449320"/>
            <a:ext cx="10795000" cy="5715000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Name: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Gottfried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Wilhelm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Leibniz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Born: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July 1,1646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 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[Germany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Died: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November 14,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1716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Leibniz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does not have a canonical work that stands as his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single.</a:t>
            </a:r>
          </a:p>
        </p:txBody>
      </p:sp>
    </p:spTree>
    <p:extLst>
      <p:ext uri="{BB962C8B-B14F-4D97-AF65-F5344CB8AC3E}">
        <p14:creationId xmlns:p14="http://schemas.microsoft.com/office/powerpoint/2010/main" val="286485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/>
              <a:t>Introduction</a:t>
            </a:r>
            <a:endParaRPr lang="ar-B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3550920"/>
            <a:ext cx="10795000" cy="5511800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was educated in the Nicolai School but was largely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self-taught in the library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of his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father.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was: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Philosopher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Mathematician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Political adviser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Metaphysician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7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Contributions</a:t>
            </a:r>
            <a:endParaRPr lang="ar-B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2080" y="3489960"/>
            <a:ext cx="10241280" cy="5715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Discovered the binary number system </a:t>
            </a:r>
            <a:endParaRPr lang="ar-BH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Discovery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of a new mathematical method called calculus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v"/>
              <a:defRPr sz="18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Invented the first calculating machine that could add, subtract, multiply and divide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34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680" y="650241"/>
            <a:ext cx="10810240" cy="74752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317500" y="8125461"/>
            <a:ext cx="10795000" cy="2362200"/>
          </a:xfrm>
          <a:prstGeom prst="rect">
            <a:avLst/>
          </a:prstGeom>
        </p:spPr>
        <p:txBody>
          <a:bodyPr/>
          <a:lstStyle>
            <a:lvl1pPr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1pPr>
            <a:lvl2pPr indent="2286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2pPr>
            <a:lvl3pPr indent="4572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3pPr>
            <a:lvl4pPr indent="6858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4pPr>
            <a:lvl5pPr indent="9144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5pPr>
            <a:lvl6pPr indent="11430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6pPr>
            <a:lvl7pPr indent="13716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7pPr>
            <a:lvl8pPr indent="16002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8pPr>
            <a:lvl9pPr indent="18288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9pPr>
          </a:lstStyle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Leibniz calculating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machine</a:t>
            </a:r>
            <a:endParaRPr lang="ar-BH" sz="3600" b="1" dirty="0"/>
          </a:p>
        </p:txBody>
      </p:sp>
    </p:spTree>
    <p:extLst>
      <p:ext uri="{BB962C8B-B14F-4D97-AF65-F5344CB8AC3E}">
        <p14:creationId xmlns:p14="http://schemas.microsoft.com/office/powerpoint/2010/main" val="373164428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5680" y="8125461"/>
            <a:ext cx="10795000" cy="2362200"/>
          </a:xfrm>
          <a:prstGeom prst="rect">
            <a:avLst/>
          </a:prstGeom>
        </p:spPr>
        <p:txBody>
          <a:bodyPr/>
          <a:lstStyle>
            <a:lvl1pPr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1pPr>
            <a:lvl2pPr indent="2286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2pPr>
            <a:lvl3pPr indent="4572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3pPr>
            <a:lvl4pPr indent="6858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4pPr>
            <a:lvl5pPr indent="9144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5pPr>
            <a:lvl6pPr indent="11430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6pPr>
            <a:lvl7pPr indent="13716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7pPr>
            <a:lvl8pPr indent="16002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8pPr>
            <a:lvl9pPr indent="1828800" algn="ctr" defTabSz="584200">
              <a:defRPr sz="7600">
                <a:solidFill>
                  <a:srgbClr val="85604A"/>
                </a:solidFill>
                <a:latin typeface="+mn-lt"/>
                <a:ea typeface="+mn-ea"/>
                <a:cs typeface="+mn-cs"/>
                <a:sym typeface="Didot"/>
              </a:defRPr>
            </a:lvl9pPr>
          </a:lstStyle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Discovery of a new mathematical method called calculus</a:t>
            </a:r>
            <a:endParaRPr lang="ar-BH" sz="3600" b="1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680" y="1028774"/>
            <a:ext cx="10795000" cy="653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534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Contributions</a:t>
            </a:r>
            <a:br>
              <a:rPr lang="en-US" b="1" dirty="0" smtClean="0">
                <a:solidFill>
                  <a:schemeClr val="accent6"/>
                </a:solidFill>
              </a:rPr>
            </a:br>
            <a:r>
              <a:rPr lang="en-US" sz="8000" b="1" dirty="0" smtClean="0">
                <a:solidFill>
                  <a:schemeClr val="accent6"/>
                </a:solidFill>
              </a:rPr>
              <a:t>R</a:t>
            </a:r>
            <a:r>
              <a:rPr lang="en-GB" sz="8000" b="1" dirty="0" err="1" smtClean="0">
                <a:solidFill>
                  <a:schemeClr val="accent6"/>
                </a:solidFill>
              </a:rPr>
              <a:t>ule</a:t>
            </a:r>
            <a:r>
              <a:rPr lang="en-GB" sz="8000" b="1" dirty="0" smtClean="0">
                <a:solidFill>
                  <a:schemeClr val="accent6"/>
                </a:solidFill>
              </a:rPr>
              <a:t> </a:t>
            </a:r>
            <a:r>
              <a:rPr lang="en-GB" sz="8000" b="1" dirty="0">
                <a:solidFill>
                  <a:schemeClr val="accent6"/>
                </a:solidFill>
              </a:rPr>
              <a:t>of differentiation</a:t>
            </a:r>
            <a:endParaRPr lang="ar-BH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3489960"/>
            <a:ext cx="11046460" cy="5715000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  <a:defRPr sz="18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chemeClr val="accent6"/>
                </a:solidFill>
              </a:rPr>
              <a:t>Derivative </a:t>
            </a:r>
            <a:r>
              <a:rPr lang="en-US" sz="3200" dirty="0">
                <a:solidFill>
                  <a:schemeClr val="accent6"/>
                </a:solidFill>
              </a:rPr>
              <a:t>can be approached in two different ways. One is geometrical (as a slope of a curve) and the other one is physical (as a rate of change). Historically there was (and maybe still is) a fight between mathematicians which of the two illustrates the concept of the derivative best and which one is more useful</a:t>
            </a:r>
            <a:r>
              <a:rPr lang="en-US" sz="1800" dirty="0"/>
              <a:t>. 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6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Contributions</a:t>
            </a:r>
            <a:br>
              <a:rPr lang="en-US" b="1" dirty="0" smtClean="0">
                <a:solidFill>
                  <a:schemeClr val="accent6"/>
                </a:solidFill>
              </a:rPr>
            </a:br>
            <a:r>
              <a:rPr lang="en-US" sz="8000" b="1" dirty="0">
                <a:solidFill>
                  <a:schemeClr val="accent6"/>
                </a:solidFill>
              </a:rPr>
              <a:t>R</a:t>
            </a:r>
            <a:r>
              <a:rPr lang="en-GB" sz="8000" b="1" dirty="0" err="1" smtClean="0">
                <a:solidFill>
                  <a:schemeClr val="accent6"/>
                </a:solidFill>
              </a:rPr>
              <a:t>ule</a:t>
            </a:r>
            <a:r>
              <a:rPr lang="en-GB" sz="8000" b="1" dirty="0" smtClean="0">
                <a:solidFill>
                  <a:schemeClr val="accent6"/>
                </a:solidFill>
              </a:rPr>
              <a:t> </a:t>
            </a:r>
            <a:r>
              <a:rPr lang="en-GB" sz="8000" b="1" dirty="0">
                <a:solidFill>
                  <a:schemeClr val="accent6"/>
                </a:solidFill>
              </a:rPr>
              <a:t>of </a:t>
            </a:r>
            <a:r>
              <a:rPr lang="en-GB" sz="8000" b="1" dirty="0" smtClean="0">
                <a:solidFill>
                  <a:schemeClr val="accent6"/>
                </a:solidFill>
              </a:rPr>
              <a:t>differentiation</a:t>
            </a:r>
            <a:endParaRPr lang="ar-BH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3489960"/>
            <a:ext cx="11046460" cy="5715000"/>
          </a:xfr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u="sng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furmola</a:t>
            </a: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derivative</a:t>
            </a:r>
            <a:endParaRPr lang="ar-BH" sz="3200" b="1" u="sng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GB" sz="32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32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g)’= (f’. g)+ (f. g</a:t>
            </a:r>
            <a:r>
              <a:rPr lang="en-GB" sz="32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’)</a:t>
            </a:r>
            <a:endParaRPr lang="ar-BH" sz="3200" b="1" u="sng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</a:rPr>
              <a:t>Find Y’ i</a:t>
            </a:r>
            <a:r>
              <a:rPr lang="en-US" sz="3200" b="1" u="sng" dirty="0" smtClean="0">
                <a:solidFill>
                  <a:schemeClr val="accent6">
                    <a:lumMod val="75000"/>
                  </a:schemeClr>
                </a:solidFill>
              </a:rPr>
              <a:t>f:</a:t>
            </a:r>
            <a:endParaRPr lang="ar-BH" sz="32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Y= X^2 (x+5)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(x)= x^2 , g(x)= x+5</a:t>
            </a:r>
            <a:endParaRPr lang="ar-BH" sz="3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6136640" y="3982720"/>
            <a:ext cx="5689600" cy="4592320"/>
          </a:xfrm>
          <a:prstGeom prst="frame">
            <a:avLst>
              <a:gd name="adj1" fmla="val 6543"/>
            </a:avLst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BH" sz="3600" b="0" i="0" u="none" strike="noStrike" cap="none" spc="0" normalizeH="0" baseline="0">
              <a:ln>
                <a:noFill/>
              </a:ln>
              <a:solidFill>
                <a:srgbClr val="625B48"/>
              </a:solidFill>
              <a:effectLst/>
              <a:uFillTx/>
              <a:latin typeface="+mn-lt"/>
              <a:ea typeface="+mn-ea"/>
              <a:cs typeface="+mn-cs"/>
              <a:sym typeface="Dido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38240" y="4572000"/>
            <a:ext cx="5344160" cy="355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marL="381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defRPr>
            </a:lvl1pPr>
            <a:lvl2pPr marL="762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defRPr>
            </a:lvl2pPr>
            <a:lvl3pPr marL="1143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defRPr>
            </a:lvl3pPr>
            <a:lvl4pPr marL="1524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defRPr>
            </a:lvl4pPr>
            <a:lvl5pPr marL="1905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defRPr>
            </a:lvl5pPr>
            <a:lvl6pPr marL="2286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defRPr>
            </a:lvl6pPr>
            <a:lvl7pPr marL="2667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defRPr>
            </a:lvl7pPr>
            <a:lvl8pPr marL="3048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defRPr>
            </a:lvl8pPr>
            <a:lvl9pPr marL="3429000" indent="-381000" defTabSz="584200">
              <a:spcBef>
                <a:spcPts val="3200"/>
              </a:spcBef>
              <a:buClr>
                <a:srgbClr val="9A7865"/>
              </a:buClr>
              <a:buSzPct val="40000"/>
              <a:buFont typeface="Georgia"/>
              <a:buBlip>
                <a:blip r:embed="rId3"/>
              </a:buBlip>
              <a:defRPr sz="3600">
                <a:solidFill>
                  <a:srgbClr val="625B48"/>
                </a:solidFill>
                <a:latin typeface="+mn-lt"/>
                <a:ea typeface="+mn-ea"/>
                <a:cs typeface="+mn-cs"/>
                <a:sym typeface="Didot"/>
              </a:defRPr>
            </a:lvl9pPr>
          </a:lstStyle>
          <a:p>
            <a:pPr marL="0" indent="0">
              <a:buFont typeface="Georgia"/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</a:rPr>
              <a:t>f’(x)= 2x , g’(x)= 1</a:t>
            </a:r>
          </a:p>
          <a:p>
            <a:pPr marL="0" indent="0">
              <a:buFont typeface="Georgia"/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</a:rPr>
              <a:t>y’= + f’(x). g(x) + f(x). g’(x) </a:t>
            </a:r>
            <a:endParaRPr lang="ar-BH" sz="3200" b="1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Georgia"/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</a:rPr>
              <a:t>y’= 2x. (x+5) + x^2. 1</a:t>
            </a:r>
          </a:p>
          <a:p>
            <a:pPr marL="0" indent="0">
              <a:buFont typeface="Georgia"/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</a:rPr>
              <a:t>y’= 2x^2+ 10x + x^2</a:t>
            </a:r>
            <a:endParaRPr lang="ar-BH" sz="3200" b="1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Georgia"/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</a:rPr>
              <a:t>y’= 3x^2+ 10x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Contributions</a:t>
            </a:r>
            <a:br>
              <a:rPr lang="en-US" b="1" dirty="0" smtClean="0">
                <a:solidFill>
                  <a:schemeClr val="accent6"/>
                </a:solidFill>
              </a:rPr>
            </a:br>
            <a:r>
              <a:rPr lang="en-US" sz="8000" b="1" dirty="0" smtClean="0">
                <a:solidFill>
                  <a:schemeClr val="accent6"/>
                </a:solidFill>
              </a:rPr>
              <a:t>R</a:t>
            </a:r>
            <a:r>
              <a:rPr lang="en-GB" sz="8000" b="1" dirty="0" err="1" smtClean="0">
                <a:solidFill>
                  <a:schemeClr val="accent6"/>
                </a:solidFill>
              </a:rPr>
              <a:t>ule</a:t>
            </a:r>
            <a:r>
              <a:rPr lang="en-GB" sz="8000" b="1" dirty="0" smtClean="0">
                <a:solidFill>
                  <a:schemeClr val="accent6"/>
                </a:solidFill>
              </a:rPr>
              <a:t> </a:t>
            </a:r>
            <a:r>
              <a:rPr lang="en-GB" sz="8000" b="1" dirty="0">
                <a:solidFill>
                  <a:schemeClr val="accent6"/>
                </a:solidFill>
              </a:rPr>
              <a:t>of differentiation</a:t>
            </a:r>
            <a:endParaRPr lang="ar-BH" b="1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3489960"/>
            <a:ext cx="11046460" cy="5715000"/>
          </a:xfrm>
        </p:spPr>
        <p:txBody>
          <a:bodyPr>
            <a:normAutofit/>
          </a:bodyPr>
          <a:lstStyle/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Try to find the derivative of:</a:t>
            </a: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Y= x^4 (2x+ 3)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52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959A4C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317</Words>
  <Application>Microsoft Office PowerPoint</Application>
  <PresentationFormat>Custom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Didot</vt:lpstr>
      <vt:lpstr>Georgia</vt:lpstr>
      <vt:lpstr>Helvetica Neue</vt:lpstr>
      <vt:lpstr>Wingdings</vt:lpstr>
      <vt:lpstr>Zapfino</vt:lpstr>
      <vt:lpstr>Renaissance</vt:lpstr>
      <vt:lpstr>Leibniz (1646-1716)</vt:lpstr>
      <vt:lpstr>Introduction</vt:lpstr>
      <vt:lpstr>Introduction</vt:lpstr>
      <vt:lpstr>Contributions</vt:lpstr>
      <vt:lpstr>PowerPoint Presentation</vt:lpstr>
      <vt:lpstr>PowerPoint Presentation</vt:lpstr>
      <vt:lpstr>Contributions Rule of differentiation</vt:lpstr>
      <vt:lpstr>Contributions Rule of differentiation</vt:lpstr>
      <vt:lpstr>Contributions Rule of differentiation</vt:lpstr>
      <vt:lpstr>Importance of derivative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Leibniz</dc:title>
  <dc:creator>hala alabbasi</dc:creator>
  <cp:lastModifiedBy>hala alabbasi</cp:lastModifiedBy>
  <cp:revision>25</cp:revision>
  <dcterms:modified xsi:type="dcterms:W3CDTF">2015-03-29T18:24:11Z</dcterms:modified>
</cp:coreProperties>
</file>