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7" r:id="rId15"/>
    <p:sldId id="274" r:id="rId16"/>
    <p:sldId id="261" r:id="rId17"/>
    <p:sldId id="26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93B1A6-4F6A-47C2-AE2B-0E2B8CDBCFB9}" type="datetimeFigureOut">
              <a:rPr lang="ar-BH" smtClean="0"/>
              <a:t>15/06/1436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A7D28E-DAA9-4529-86F7-E6A311730D8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8024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D28E-DAA9-4529-86F7-E6A311730D81}" type="slidenum">
              <a:rPr lang="ar-BH" smtClean="0"/>
              <a:t>10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4874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Leonhard_Euler_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4.bp.blogspot.com/-5apVPI_LapM/Uwd7Z0jmcBI/AAAAAAAAEag/YZ3jxNUl2-M/s1600/Number+1_Blue+Sun+Swirl.png" TargetMode="External"/><Relationship Id="rId7" Type="http://schemas.openxmlformats.org/officeDocument/2006/relationships/hyperlink" Target="http://www.google.com.bh/url?sa=i&amp;rct=j&amp;q=&amp;esrc=s&amp;frm=1&amp;source=images&amp;cd=&amp;cad=rja&amp;uact=8&amp;ved=0CAcQjRw&amp;url=http://beachsandplans.blogspot.com/2014/02/five-for-friday.html&amp;ei=CAIZVeW2IoPlUYCchKgK&amp;psig=AFQjCNHP09Ci5ZduYlugmpNuboAvbf-OGA&amp;ust=142778849513901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google.com.bh/url?sa=i&amp;rct=j&amp;q=&amp;esrc=s&amp;frm=1&amp;source=images&amp;cd=&amp;cad=rja&amp;uact=8&amp;ved=0CAcQjRw&amp;url=http://beachsandplans.blogspot.com/2014/02/five-for-friday.html&amp;ei=zQEZVYLkKMyxUZzhgeAE&amp;psig=AFQjCNHP09Ci5ZduYlugmpNuboAvbf-OGA&amp;ust=1427788495139017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man.edu/mathematics/higher_math_online/section03.08.html" TargetMode="External"/><Relationship Id="rId2" Type="http://schemas.openxmlformats.org/officeDocument/2006/relationships/hyperlink" Target="http://www.doc.ic.ac.uk/~mrh/330tutor/ch05s02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th.wsu.edu/faculty/slapin/research/presentations/Euler.pdf" TargetMode="External"/><Relationship Id="rId4" Type="http://schemas.openxmlformats.org/officeDocument/2006/relationships/hyperlink" Target="http://mathworld.wolfram.com/TotientFunc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h/url?sa=i&amp;rct=j&amp;q=&amp;esrc=s&amp;frm=1&amp;source=images&amp;cd=&amp;cad=rja&amp;uact=8&amp;ved=0CAcQjRw&amp;url=http://fineartamerica.com/featured/1-leonard-euler-1707-1783-granger.html&amp;ei=N_EYVa_uOsfeUeO1goAO&amp;bvm=bv.89381419,d.d24&amp;psig=AFQjCNGicjNM-qmT-aNsZEq772vCByyuGQ&amp;ust=142778431300594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.bh/url?sa=i&amp;rct=j&amp;q=&amp;esrc=s&amp;frm=1&amp;source=images&amp;cd=&amp;cad=rja&amp;uact=8&amp;ved=0CAcQjRw&amp;url=http://fineartamerica.com/featured/1-leonard-euler-1707-1783-granger.html&amp;ei=N_EYVa_uOsfeUeO1goAO&amp;bvm=bv.89381419,d.d24&amp;psig=AFQjCNGicjNM-qmT-aNsZEq772vCByyuGQ&amp;ust=142778431300594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h/url?sa=i&amp;rct=j&amp;q=&amp;esrc=s&amp;frm=1&amp;source=images&amp;cd=&amp;cad=rja&amp;uact=8&amp;ved=0CAcQjRw&amp;url=http://fineartamerica.com/featured/1-leonard-euler-1707-1783-granger.html&amp;ei=N_EYVa_uOsfeUeO1goAO&amp;bvm=bv.89381419,d.d24&amp;psig=AFQjCNGicjNM-qmT-aNsZEq772vCByyuGQ&amp;ust=142778431300594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athworld.wolfram.com/TotientFunction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://mathworld.wolfram.com/TotientFunction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344" y="1981201"/>
            <a:ext cx="4953000" cy="1447799"/>
          </a:xfr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Euler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10000"/>
            <a:ext cx="5257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Done by:</a:t>
            </a:r>
          </a:p>
          <a:p>
            <a:r>
              <a:rPr lang="en-US" dirty="0"/>
              <a:t>Mohammed 	Ahmed	</a:t>
            </a:r>
            <a:r>
              <a:rPr lang="en-US" dirty="0" smtClean="0"/>
              <a:t>20120023</a:t>
            </a:r>
          </a:p>
          <a:p>
            <a:r>
              <a:rPr lang="en-US" dirty="0" smtClean="0"/>
              <a:t>Noor </a:t>
            </a:r>
            <a:r>
              <a:rPr lang="en-US" dirty="0" err="1" smtClean="0"/>
              <a:t>Taher</a:t>
            </a:r>
            <a:r>
              <a:rPr lang="en-US" dirty="0" smtClean="0"/>
              <a:t> </a:t>
            </a:r>
            <a:r>
              <a:rPr lang="en-US" dirty="0" err="1" smtClean="0"/>
              <a:t>Hubail</a:t>
            </a:r>
            <a:r>
              <a:rPr lang="en-US" dirty="0" smtClean="0"/>
              <a:t>		20113636</a:t>
            </a:r>
          </a:p>
          <a:p>
            <a:pPr algn="l"/>
            <a:r>
              <a:rPr lang="en-US" dirty="0" smtClean="0"/>
              <a:t>Zahra Yousif 			 20113682</a:t>
            </a:r>
          </a:p>
          <a:p>
            <a:r>
              <a:rPr lang="en-US" dirty="0" err="1" smtClean="0"/>
              <a:t>Zainab</a:t>
            </a:r>
            <a:r>
              <a:rPr lang="en-US" dirty="0" smtClean="0"/>
              <a:t> </a:t>
            </a:r>
            <a:r>
              <a:rPr lang="en-US" dirty="0" err="1"/>
              <a:t>Moh’d</a:t>
            </a:r>
            <a:r>
              <a:rPr lang="en-US" dirty="0"/>
              <a:t> Ali		20110932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Leonhard Euler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35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216089"/>
            <a:ext cx="521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TC2MA324 - </a:t>
            </a:r>
            <a:r>
              <a:rPr lang="en-US" sz="2400" dirty="0"/>
              <a:t>History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32008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952" y="163299"/>
            <a:ext cx="8704296" cy="892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44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Function: Prime Numbers</a:t>
            </a:r>
            <a:endParaRPr lang="ar-BH" sz="44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952" y="1207000"/>
                <a:ext cx="10229740" cy="2958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⟹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 smtClean="0">
                  <a:solidFill>
                    <a:srgbClr val="0000FF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i="0" dirty="0" smtClean="0">
                    <a:solidFill>
                      <a:schemeClr val="tx1"/>
                    </a:solidFill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⟹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6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i="0" dirty="0" smtClean="0">
                    <a:solidFill>
                      <a:schemeClr val="tx1"/>
                    </a:solidFill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⟹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3600" dirty="0" smtClean="0">
                  <a:solidFill>
                    <a:srgbClr val="0000FF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i="0" dirty="0" smtClean="0">
                    <a:solidFill>
                      <a:schemeClr val="tx1"/>
                    </a:solidFill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⟹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ar-BH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3600" dirty="0">
                  <a:solidFill>
                    <a:srgbClr val="0000FF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 smtClean="0">
                    <a:solidFill>
                      <a:schemeClr val="tx1"/>
                    </a:solidFill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⟹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2" y="1207000"/>
                <a:ext cx="10229740" cy="2958720"/>
              </a:xfrm>
              <a:prstGeom prst="rect">
                <a:avLst/>
              </a:prstGeom>
              <a:blipFill rotWithShape="0">
                <a:blip r:embed="rId3"/>
                <a:stretch>
                  <a:fillRect b="-3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04952" y="4287790"/>
            <a:ext cx="8718332" cy="983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Could you come up with a formula for finding the </a:t>
            </a:r>
            <a:r>
              <a:rPr lang="en-US" sz="2800" dirty="0" err="1" smtClean="0">
                <a:solidFill>
                  <a:srgbClr val="FF0000"/>
                </a:solidFill>
              </a:rPr>
              <a:t>totient</a:t>
            </a:r>
            <a:r>
              <a:rPr lang="en-US" sz="2800" dirty="0" smtClean="0">
                <a:solidFill>
                  <a:srgbClr val="FF0000"/>
                </a:solidFill>
              </a:rPr>
              <a:t> function of prime number?</a:t>
            </a:r>
            <a:endParaRPr lang="ar-BH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911553" y="5397068"/>
                <a:ext cx="5291093" cy="1037801"/>
              </a:xfrm>
              <a:prstGeom prst="round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BH" sz="3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prime number, then: </a:t>
                </a:r>
                <a:endParaRPr lang="ar-BH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BH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 </a:t>
                </a:r>
                <a:endParaRPr lang="ar-BH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53" y="5397068"/>
                <a:ext cx="5291093" cy="1037801"/>
              </a:xfrm>
              <a:prstGeom prst="roundRect">
                <a:avLst/>
              </a:prstGeom>
              <a:blipFill rotWithShape="0">
                <a:blip r:embed="rId4"/>
                <a:stretch>
                  <a:fillRect l="-1710" t="-6667" r="-2851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74" y="152400"/>
            <a:ext cx="8704296" cy="802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44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Function: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Exponoents</a:t>
            </a:r>
            <a:endParaRPr lang="ar-BH" sz="44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5668" y="1832333"/>
                <a:ext cx="8718332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How to find the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totient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function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?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1832333"/>
                <a:ext cx="8718332" cy="705916"/>
              </a:xfrm>
              <a:prstGeom prst="rect">
                <a:avLst/>
              </a:prstGeom>
              <a:blipFill rotWithShape="0">
                <a:blip r:embed="rId2"/>
                <a:stretch>
                  <a:fillRect l="-2168" t="-8696" b="-2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668" y="2538249"/>
                <a:ext cx="8718332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First, we will start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2538249"/>
                <a:ext cx="8718332" cy="705916"/>
              </a:xfrm>
              <a:prstGeom prst="rect">
                <a:avLst/>
              </a:prstGeom>
              <a:blipFill rotWithShape="0">
                <a:blip r:embed="rId3"/>
                <a:stretch>
                  <a:fillRect l="-2168" t="-7759" b="-29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238" y="3731948"/>
                <a:ext cx="8718332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38" y="3731948"/>
                <a:ext cx="8718332" cy="7059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9238" y="4437864"/>
                <a:ext cx="8718332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38" y="4437864"/>
                <a:ext cx="8718332" cy="7059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432870" y="4506096"/>
            <a:ext cx="425669" cy="569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5111728" y="3378990"/>
                <a:ext cx="2246587" cy="867104"/>
              </a:xfrm>
              <a:prstGeom prst="wedgeRoundRectCallout">
                <a:avLst>
                  <a:gd name="adj1" fmla="val -60500"/>
                  <a:gd name="adj2" fmla="val 85892"/>
                  <a:gd name="adj3" fmla="val 16667"/>
                </a:avLst>
              </a:prstGeom>
              <a:solidFill>
                <a:srgbClr val="00FF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BH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28" y="3378990"/>
                <a:ext cx="2246587" cy="867104"/>
              </a:xfrm>
              <a:prstGeom prst="wedgeRoundRectCallout">
                <a:avLst>
                  <a:gd name="adj1" fmla="val -60500"/>
                  <a:gd name="adj2" fmla="val 85892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9238" y="5094337"/>
                <a:ext cx="8718332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38" y="5094337"/>
                <a:ext cx="8718332" cy="7059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3416936" y="5329746"/>
            <a:ext cx="662151" cy="23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66605" y="5329746"/>
            <a:ext cx="662151" cy="23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90" y="437017"/>
            <a:ext cx="8704296" cy="802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40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Function: Exponents</a:t>
            </a:r>
            <a:endParaRPr lang="ar-BH" sz="40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4803" y="1704515"/>
                <a:ext cx="8718332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Now, we will find</a:t>
                </a:r>
                <a:r>
                  <a:rPr lang="ar-BH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3" y="1704515"/>
                <a:ext cx="8718332" cy="705916"/>
              </a:xfrm>
              <a:prstGeom prst="rect">
                <a:avLst/>
              </a:prstGeom>
              <a:blipFill rotWithShape="0">
                <a:blip r:embed="rId2"/>
                <a:stretch>
                  <a:fillRect l="-2168" t="-10435" b="-2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4803" y="2763389"/>
                <a:ext cx="8718332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3" y="2763389"/>
                <a:ext cx="8718332" cy="7059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701588" y="2831301"/>
            <a:ext cx="425669" cy="569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5625647" y="1719806"/>
                <a:ext cx="2246587" cy="867104"/>
              </a:xfrm>
              <a:prstGeom prst="wedgeRoundRectCallout">
                <a:avLst>
                  <a:gd name="adj1" fmla="val -69381"/>
                  <a:gd name="adj2" fmla="val 88563"/>
                  <a:gd name="adj3" fmla="val 16667"/>
                </a:avLst>
              </a:prstGeom>
              <a:solidFill>
                <a:srgbClr val="00FF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BH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ar-BH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647" y="1719806"/>
                <a:ext cx="2246587" cy="867104"/>
              </a:xfrm>
              <a:prstGeom prst="wedgeRoundRectCallout">
                <a:avLst>
                  <a:gd name="adj1" fmla="val -69381"/>
                  <a:gd name="adj2" fmla="val 88563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3524834"/>
                <a:ext cx="8986346" cy="705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4834"/>
                <a:ext cx="8986346" cy="7059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4005307" y="4326013"/>
            <a:ext cx="977461" cy="708496"/>
          </a:xfrm>
          <a:prstGeom prst="downArrow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23603" y="5134399"/>
                <a:ext cx="7961586" cy="1487118"/>
              </a:xfrm>
              <a:prstGeom prst="round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ar-BH" sz="3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ar-BH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3200" b="0" dirty="0" smtClean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</a:t>
                </a:r>
                <a:r>
                  <a:rPr lang="en-US" sz="32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                 </a:t>
                </a:r>
                <a:endParaRPr lang="ar-BH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03" y="5134399"/>
                <a:ext cx="7961586" cy="1487118"/>
              </a:xfrm>
              <a:prstGeom prst="roundRect">
                <a:avLst/>
              </a:prstGeom>
              <a:blipFill rotWithShape="0">
                <a:blip r:embed="rId6"/>
                <a:stretch>
                  <a:fillRect l="-760" t="-5929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3248564" y="3760243"/>
            <a:ext cx="662151" cy="23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55304" y="3784986"/>
            <a:ext cx="662151" cy="23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252272" y="5777752"/>
            <a:ext cx="662151" cy="23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48400" y="5777752"/>
            <a:ext cx="662151" cy="23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74" y="152400"/>
            <a:ext cx="8704296" cy="802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Proof</a:t>
            </a:r>
            <a:endParaRPr lang="ar-BH" sz="44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3274" y="1143000"/>
                <a:ext cx="8718332" cy="5562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u="sng" dirty="0" smtClean="0">
                    <a:solidFill>
                      <a:srgbClr val="FF0000"/>
                    </a:solidFill>
                  </a:rPr>
                  <a:t>We need to prove the theorem:</a:t>
                </a:r>
              </a:p>
              <a:p>
                <a:pPr algn="l" rtl="0"/>
                <a:r>
                  <a:rPr lang="en-US" sz="3600" dirty="0" smtClean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a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prime number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a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positive integer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, then:</a:t>
                </a:r>
              </a:p>
              <a:p>
                <a:r>
                  <a:rPr lang="ar-BH" sz="36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BH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r>
                  <a:rPr lang="en-US" sz="3600" b="1" u="sng" dirty="0" smtClean="0">
                    <a:solidFill>
                      <a:srgbClr val="CC3300"/>
                    </a:solidFill>
                  </a:rPr>
                  <a:t>Solution:</a:t>
                </a:r>
              </a:p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Positive integers that are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are: 0, 1, 2,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 but not all these integers are relatively prime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So, we need to exclude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74" y="1143000"/>
                <a:ext cx="8718332" cy="5562600"/>
              </a:xfrm>
              <a:prstGeom prst="rect">
                <a:avLst/>
              </a:prstGeom>
              <a:blipFill rotWithShape="0">
                <a:blip r:embed="rId2"/>
                <a:stretch>
                  <a:fillRect l="-2168" t="-1864" r="-2378" b="-42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74" y="152400"/>
            <a:ext cx="8704296" cy="802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Proof</a:t>
            </a:r>
            <a:endParaRPr lang="ar-BH" sz="44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5668" y="1371600"/>
                <a:ext cx="8718332" cy="472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u="sng" dirty="0" smtClean="0">
                    <a:solidFill>
                      <a:srgbClr val="FF0000"/>
                    </a:solidFill>
                  </a:rPr>
                  <a:t>Con’t:</a:t>
                </a:r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is a prime number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Factors </a:t>
                </a:r>
                <a:r>
                  <a:rPr lang="en-US" sz="36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will be multiples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that are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including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So, in each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baseline="30000" dirty="0" err="1" smtClean="0">
                    <a:solidFill>
                      <a:schemeClr val="tx1"/>
                    </a:solidFill>
                  </a:rPr>
                  <a:t>th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number, there are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factors</a:t>
                </a: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ar-BH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r>
                      <a:rPr lang="en-US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ar-BH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1371600"/>
                <a:ext cx="8718332" cy="4724400"/>
              </a:xfrm>
              <a:prstGeom prst="rect">
                <a:avLst/>
              </a:prstGeom>
              <a:blipFill rotWithShape="0">
                <a:blip r:embed="rId2"/>
                <a:stretch>
                  <a:fillRect l="-2168" t="-2452" r="-909" b="-5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537" y="340910"/>
            <a:ext cx="8704296" cy="880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36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Function: Multiplicative Property</a:t>
            </a:r>
            <a:endParaRPr lang="ar-BH" sz="36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835685" y="1647539"/>
                <a:ext cx="7344000" cy="1889136"/>
              </a:xfrm>
              <a:prstGeom prst="round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Theorem: </a:t>
                </a:r>
                <a:r>
                  <a:rPr lang="en-US" sz="3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if m and n are relatively primes, then: </a:t>
                </a:r>
                <a:endParaRPr lang="ar-BH" sz="36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BH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BH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ar-BH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85" y="1647539"/>
                <a:ext cx="7344000" cy="1889136"/>
              </a:xfrm>
              <a:prstGeom prst="roundRect">
                <a:avLst/>
              </a:prstGeom>
              <a:blipFill rotWithShape="0">
                <a:blip r:embed="rId2"/>
                <a:stretch>
                  <a:fillRect l="-906" r="-1895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3118" y="3963025"/>
                <a:ext cx="3816000" cy="21511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200" b="1" u="sng" dirty="0" smtClean="0">
                    <a:solidFill>
                      <a:srgbClr val="0000FF"/>
                    </a:solidFill>
                  </a:rPr>
                  <a:t>Example 1: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ar-BH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BH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sz="3200" dirty="0" smtClean="0">
                    <a:solidFill>
                      <a:schemeClr val="tx1"/>
                    </a:solidFill>
                  </a:rPr>
                  <a:t>        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3200" dirty="0" smtClean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ar-BH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8" y="3963025"/>
                <a:ext cx="3816000" cy="2151170"/>
              </a:xfrm>
              <a:prstGeom prst="rect">
                <a:avLst/>
              </a:prstGeom>
              <a:blipFill rotWithShape="0">
                <a:blip r:embed="rId3"/>
                <a:stretch>
                  <a:fillRect l="-3481" t="-27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95832" y="3963025"/>
                <a:ext cx="4500000" cy="21511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200" b="1" u="sng" dirty="0" smtClean="0">
                    <a:solidFill>
                      <a:srgbClr val="0000FF"/>
                    </a:solidFill>
                  </a:rPr>
                  <a:t>Example 2: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ar-BH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165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BH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sz="3200" dirty="0" smtClean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l" rtl="0"/>
                <a:r>
                  <a:rPr lang="en-US" sz="3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ar-BH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832" y="3963025"/>
                <a:ext cx="4500000" cy="2151170"/>
              </a:xfrm>
              <a:prstGeom prst="rect">
                <a:avLst/>
              </a:prstGeom>
              <a:blipFill rotWithShape="0">
                <a:blip r:embed="rId4"/>
                <a:stretch>
                  <a:fillRect l="-2957" t="-27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5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76200"/>
            <a:ext cx="7620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Euler phi function’s examples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1905000"/>
            <a:ext cx="746533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When 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 is a prime number</a:t>
            </a:r>
            <a:r>
              <a:rPr lang="en-US" sz="2000" dirty="0" smtClean="0"/>
              <a:t> (e.g. 2, 3, 5, 7, 11, 13), </a:t>
            </a:r>
            <a:r>
              <a:rPr lang="en-US" sz="2000" b="1" dirty="0" smtClean="0">
                <a:solidFill>
                  <a:srgbClr val="FF0000"/>
                </a:solidFill>
              </a:rPr>
              <a:t>φ(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) = 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514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φ(</a:t>
            </a:r>
            <a:r>
              <a:rPr lang="en-US" sz="2800" b="1" i="1" dirty="0" smtClean="0"/>
              <a:t>5</a:t>
            </a:r>
            <a:r>
              <a:rPr lang="en-US" sz="2800" b="1" dirty="0" smtClean="0"/>
              <a:t>) </a:t>
            </a:r>
            <a:r>
              <a:rPr lang="en-US" sz="2800" b="1" dirty="0"/>
              <a:t>= </a:t>
            </a:r>
            <a:r>
              <a:rPr lang="en-US" sz="2800" b="1" i="1" dirty="0" smtClean="0"/>
              <a:t>5</a:t>
            </a:r>
            <a:r>
              <a:rPr lang="en-US" sz="2800" b="1" dirty="0" smtClean="0"/>
              <a:t>-1= 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1437" y="3352046"/>
            <a:ext cx="746533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When </a:t>
            </a:r>
            <a:r>
              <a:rPr lang="en-US" sz="2000" b="1" i="1" dirty="0"/>
              <a:t>m</a:t>
            </a:r>
            <a:r>
              <a:rPr lang="en-US" sz="2000" b="1" dirty="0"/>
              <a:t> and </a:t>
            </a:r>
            <a:r>
              <a:rPr lang="en-US" sz="2000" b="1" i="1" dirty="0"/>
              <a:t>n</a:t>
            </a:r>
            <a:r>
              <a:rPr lang="en-US" sz="2000" b="1" dirty="0"/>
              <a:t> are </a:t>
            </a:r>
            <a:r>
              <a:rPr lang="en-US" sz="2000" b="1" dirty="0" err="1"/>
              <a:t>coprime</a:t>
            </a:r>
            <a:r>
              <a:rPr lang="en-US" sz="2000" b="1" dirty="0"/>
              <a:t>, </a:t>
            </a:r>
            <a:r>
              <a:rPr lang="el-GR" sz="2000" b="1" dirty="0">
                <a:solidFill>
                  <a:srgbClr val="FF0000"/>
                </a:solidFill>
              </a:rPr>
              <a:t>φ(</a:t>
            </a:r>
            <a:r>
              <a:rPr lang="en-US" sz="2000" b="1" i="1" dirty="0">
                <a:solidFill>
                  <a:srgbClr val="FF0000"/>
                </a:solidFill>
              </a:rPr>
              <a:t>m*n</a:t>
            </a:r>
            <a:r>
              <a:rPr lang="en-US" sz="2000" b="1" dirty="0">
                <a:solidFill>
                  <a:srgbClr val="FF0000"/>
                </a:solidFill>
              </a:rPr>
              <a:t>) = </a:t>
            </a:r>
            <a:r>
              <a:rPr lang="el-GR" sz="2000" b="1" dirty="0">
                <a:solidFill>
                  <a:srgbClr val="FF0000"/>
                </a:solidFill>
              </a:rPr>
              <a:t>φ(</a:t>
            </a:r>
            <a:r>
              <a:rPr lang="en-US" sz="2000" b="1" i="1" dirty="0">
                <a:solidFill>
                  <a:srgbClr val="FF0000"/>
                </a:solidFill>
              </a:rPr>
              <a:t>m</a:t>
            </a:r>
            <a:r>
              <a:rPr lang="en-US" sz="2000" b="1" dirty="0">
                <a:solidFill>
                  <a:srgbClr val="FF0000"/>
                </a:solidFill>
              </a:rPr>
              <a:t>)*</a:t>
            </a:r>
            <a:r>
              <a:rPr lang="el-GR" sz="2000" b="1" dirty="0">
                <a:solidFill>
                  <a:srgbClr val="FF0000"/>
                </a:solidFill>
              </a:rPr>
              <a:t>φ(</a:t>
            </a:r>
            <a:r>
              <a:rPr lang="en-US" sz="2000" b="1" i="1" dirty="0">
                <a:solidFill>
                  <a:srgbClr val="FF0000"/>
                </a:solidFill>
              </a:rPr>
              <a:t>n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962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φ(1</a:t>
            </a:r>
            <a:r>
              <a:rPr lang="en-US" sz="2800" b="1" i="1" dirty="0" smtClean="0"/>
              <a:t>5</a:t>
            </a:r>
            <a:r>
              <a:rPr lang="en-US" sz="2800" b="1" dirty="0" smtClean="0"/>
              <a:t>) = </a:t>
            </a:r>
            <a:r>
              <a:rPr lang="el-GR" sz="2800" b="1" dirty="0" smtClean="0"/>
              <a:t>φ(</a:t>
            </a:r>
            <a:r>
              <a:rPr lang="en-US" sz="2800" b="1" i="1" dirty="0" smtClean="0"/>
              <a:t>5*3</a:t>
            </a:r>
            <a:r>
              <a:rPr lang="en-US" sz="2800" b="1" dirty="0" smtClean="0"/>
              <a:t>) = </a:t>
            </a:r>
            <a:r>
              <a:rPr lang="el-GR" sz="2800" b="1" dirty="0" smtClean="0"/>
              <a:t>φ(</a:t>
            </a:r>
            <a:r>
              <a:rPr lang="en-US" sz="2800" b="1" i="1" dirty="0" smtClean="0"/>
              <a:t>5</a:t>
            </a:r>
            <a:r>
              <a:rPr lang="en-US" sz="2800" b="1" dirty="0" smtClean="0"/>
              <a:t>)*</a:t>
            </a:r>
            <a:r>
              <a:rPr lang="el-GR" sz="2800" b="1" dirty="0" smtClean="0"/>
              <a:t>φ(</a:t>
            </a:r>
            <a:r>
              <a:rPr lang="en-US" sz="2800" b="1" i="1" dirty="0" smtClean="0"/>
              <a:t>3</a:t>
            </a:r>
            <a:r>
              <a:rPr lang="en-US" sz="2800" b="1" dirty="0" smtClean="0"/>
              <a:t>) = 4 * 2 = 8</a:t>
            </a:r>
            <a:endParaRPr lang="en-US" sz="2800" dirty="0"/>
          </a:p>
          <a:p>
            <a:r>
              <a:rPr lang="en-US" sz="2800" b="1" dirty="0" smtClean="0"/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" y="5003101"/>
                <a:ext cx="7465337" cy="40709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When the phi function with exponent, </a:t>
                </a:r>
                <a14:m>
                  <m:oMath xmlns:m="http://schemas.openxmlformats.org/officeDocument/2006/math">
                    <m:r>
                      <a:rPr lang="ar-BH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03101"/>
                <a:ext cx="7465337" cy="407099"/>
              </a:xfrm>
              <a:prstGeom prst="rect">
                <a:avLst/>
              </a:prstGeom>
              <a:blipFill rotWithShape="1">
                <a:blip r:embed="rId2"/>
                <a:stretch>
                  <a:fillRect t="-2778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000" y="5715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φ(9</a:t>
            </a:r>
            <a:r>
              <a:rPr lang="el-GR" sz="2800" b="1" dirty="0" smtClean="0"/>
              <a:t>) </a:t>
            </a:r>
            <a:r>
              <a:rPr lang="el-GR" sz="2800" b="1" dirty="0"/>
              <a:t>= </a:t>
            </a:r>
            <a:r>
              <a:rPr lang="el-GR" sz="2800" b="1" dirty="0" smtClean="0"/>
              <a:t>φ</a:t>
            </a:r>
            <a:r>
              <a:rPr lang="en-US" sz="2800" b="1" dirty="0" smtClean="0"/>
              <a:t>(</a:t>
            </a:r>
            <a:r>
              <a:rPr lang="el-GR" sz="2800" b="1" dirty="0" smtClean="0"/>
              <a:t>3²</a:t>
            </a:r>
            <a:r>
              <a:rPr lang="en-US" sz="2800" b="1" dirty="0" smtClean="0"/>
              <a:t>)</a:t>
            </a:r>
            <a:r>
              <a:rPr lang="el-GR" sz="2800" b="1" dirty="0" smtClean="0"/>
              <a:t>, = </a:t>
            </a:r>
            <a:r>
              <a:rPr lang="en-US" sz="2800" b="1" dirty="0" smtClean="0"/>
              <a:t>3</a:t>
            </a:r>
            <a:r>
              <a:rPr lang="el-GR" sz="2800" b="1" dirty="0" smtClean="0"/>
              <a:t>²</a:t>
            </a:r>
            <a:r>
              <a:rPr lang="en-US" sz="2800" b="1" dirty="0" smtClean="0"/>
              <a:t> - 3^1 = 6</a:t>
            </a:r>
            <a:endParaRPr lang="en-US" sz="2800" b="1" dirty="0"/>
          </a:p>
        </p:txBody>
      </p:sp>
      <p:pic>
        <p:nvPicPr>
          <p:cNvPr id="7170" name="Picture 2" descr="Number B Blue B Sun B Swir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2" y="1686580"/>
            <a:ext cx="577825" cy="8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3.bp.blogspot.com/-GF7JiSkwVTg/Uwd7aQe5vuI/AAAAAAAAEak/1iXK-Cke1Ok/s1600/Number+2_Blue+Sun+Swir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5370"/>
            <a:ext cx="663729" cy="9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-fZb7vlzf2XY/Uwd7aqgyVrI/AAAAAAAAEas/AgwKx6BdJBI/s1600/Number+3_Blue+Sun+Swirl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724401"/>
            <a:ext cx="68060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98531"/>
            <a:ext cx="8382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</a:rPr>
              <a:t>Euler phi function’s exercises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39625"/>
            <a:ext cx="35813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φ(</a:t>
            </a:r>
            <a:r>
              <a:rPr lang="el-GR" sz="3200" b="1" i="1" dirty="0">
                <a:solidFill>
                  <a:schemeClr val="tx1"/>
                </a:solidFill>
              </a:rPr>
              <a:t>4</a:t>
            </a:r>
            <a:r>
              <a:rPr lang="el-GR" sz="3200" b="1" dirty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3301425"/>
            <a:ext cx="35813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φ(</a:t>
            </a:r>
            <a:r>
              <a:rPr lang="en-US" sz="3200" b="1" dirty="0" smtClean="0">
                <a:solidFill>
                  <a:schemeClr val="tx1"/>
                </a:solidFill>
              </a:rPr>
              <a:t>35</a:t>
            </a:r>
            <a:r>
              <a:rPr lang="el-GR" sz="3200" b="1" dirty="0" smtClean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63225"/>
            <a:ext cx="35813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φ(</a:t>
            </a:r>
            <a:r>
              <a:rPr lang="en-US" sz="3200" b="1" i="1" dirty="0" smtClean="0">
                <a:solidFill>
                  <a:schemeClr val="tx1"/>
                </a:solidFill>
              </a:rPr>
              <a:t>11</a:t>
            </a:r>
            <a:r>
              <a:rPr lang="el-GR" sz="3200" b="1" dirty="0" smtClean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139625"/>
            <a:ext cx="35813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3352800"/>
            <a:ext cx="35813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463225"/>
            <a:ext cx="35813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4977825"/>
            <a:ext cx="35813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φ(</a:t>
            </a:r>
            <a:r>
              <a:rPr lang="en-US" sz="3200" b="1" i="1" dirty="0" smtClean="0">
                <a:solidFill>
                  <a:schemeClr val="tx1"/>
                </a:solidFill>
              </a:rPr>
              <a:t>100</a:t>
            </a:r>
            <a:r>
              <a:rPr lang="el-GR" sz="3200" b="1" dirty="0" smtClean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20" y="5791200"/>
            <a:ext cx="35813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φ(</a:t>
            </a:r>
            <a:r>
              <a:rPr lang="en-US" sz="3200" b="1" i="1" dirty="0" smtClean="0">
                <a:solidFill>
                  <a:schemeClr val="tx1"/>
                </a:solidFill>
              </a:rPr>
              <a:t>22</a:t>
            </a:r>
            <a:r>
              <a:rPr lang="el-GR" sz="3200" b="1" dirty="0" smtClean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2800" y="4953000"/>
            <a:ext cx="35813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90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480" y="5791199"/>
            <a:ext cx="35813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719" y="1676399"/>
            <a:ext cx="35813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Questions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1676400"/>
            <a:ext cx="35813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Answers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952" y="-228600"/>
            <a:ext cx="8704296" cy="1337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Reference:</a:t>
            </a:r>
            <a:endParaRPr lang="ar-BH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651" y="914400"/>
            <a:ext cx="8324898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Euler's </a:t>
            </a:r>
            <a:r>
              <a:rPr lang="en-US" sz="2400" dirty="0" err="1">
                <a:solidFill>
                  <a:schemeClr val="tx1"/>
                </a:solidFill>
              </a:rPr>
              <a:t>Totient</a:t>
            </a:r>
            <a:r>
              <a:rPr lang="en-US" sz="2400" dirty="0">
                <a:solidFill>
                  <a:schemeClr val="tx1"/>
                </a:solidFill>
              </a:rPr>
              <a:t> Function and Euler's </a:t>
            </a:r>
            <a:r>
              <a:rPr lang="en-US" sz="2400" dirty="0" smtClean="0">
                <a:solidFill>
                  <a:schemeClr val="tx1"/>
                </a:solidFill>
              </a:rPr>
              <a:t>Theorem. </a:t>
            </a:r>
            <a:r>
              <a:rPr lang="en-US" sz="2400" dirty="0">
                <a:solidFill>
                  <a:schemeClr val="tx1"/>
                </a:solidFill>
              </a:rPr>
              <a:t>Retrieved from: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http://www.doc.ic.ac.uk/~mrh/330tutor/ch05s02.html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#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Whitman College. 3.8 The Euler Phi </a:t>
            </a:r>
            <a:r>
              <a:rPr lang="en-US" sz="2400" dirty="0" err="1" smtClean="0">
                <a:solidFill>
                  <a:schemeClr val="tx1"/>
                </a:solidFill>
              </a:rPr>
              <a:t>Fuction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Retrieved from: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www.whitman.edu/mathematics/higher_math_online/section03.08.html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 rt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Wolfarm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MathWorld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  <a:r>
              <a:rPr lang="en-US" sz="2400" dirty="0" err="1">
                <a:solidFill>
                  <a:schemeClr val="tx1"/>
                </a:solidFill>
              </a:rPr>
              <a:t>Totient</a:t>
            </a:r>
            <a:r>
              <a:rPr lang="en-US" sz="2400" dirty="0">
                <a:solidFill>
                  <a:schemeClr val="tx1"/>
                </a:solidFill>
              </a:rPr>
              <a:t> function. Retrieved from: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mathworld.wolfram.com/TotientFunction.html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 rtl="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Lapin, s. ( 2008, march 20 ) </a:t>
            </a:r>
            <a:r>
              <a:rPr lang="en-GB" sz="2400" dirty="0">
                <a:solidFill>
                  <a:schemeClr val="tx1"/>
                </a:solidFill>
              </a:rPr>
              <a:t>Leonhard Paul Euler: his life and his </a:t>
            </a:r>
            <a:r>
              <a:rPr lang="en-GB" sz="2400" dirty="0" smtClean="0">
                <a:solidFill>
                  <a:schemeClr val="tx1"/>
                </a:solidFill>
              </a:rPr>
              <a:t>works. </a:t>
            </a:r>
            <a:r>
              <a:rPr lang="en-GB" sz="2400" dirty="0">
                <a:solidFill>
                  <a:schemeClr val="tx1"/>
                </a:solidFill>
              </a:rPr>
              <a:t>Retrieved </a:t>
            </a:r>
            <a:r>
              <a:rPr lang="en-GB" sz="2400" dirty="0" smtClean="0">
                <a:solidFill>
                  <a:schemeClr val="tx1"/>
                </a:solidFill>
              </a:rPr>
              <a:t>from </a:t>
            </a:r>
            <a:r>
              <a:rPr lang="en-GB" sz="24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GB" sz="2400" dirty="0" smtClean="0">
                <a:solidFill>
                  <a:schemeClr val="tx1"/>
                </a:solidFill>
                <a:hlinkClick r:id="rId5"/>
              </a:rPr>
              <a:t>www.math.wsu.edu/faculty/slapin/research/presentations/Euler.pdf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ineartamerica.com/images-medium-large/1-leonard-euler-1707-1783-gra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619"/>
            <a:ext cx="3001790" cy="68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General information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070" y="3473889"/>
            <a:ext cx="84472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 Black" pitchFamily="34" charset="0"/>
              </a:rPr>
              <a:t>O</a:t>
            </a:r>
            <a:r>
              <a:rPr lang="en-US" sz="2000" dirty="0" smtClean="0">
                <a:latin typeface="Arial Black" pitchFamily="34" charset="0"/>
              </a:rPr>
              <a:t>ne </a:t>
            </a:r>
            <a:r>
              <a:rPr lang="en-US" sz="2000" dirty="0">
                <a:latin typeface="Arial Black" pitchFamily="34" charset="0"/>
              </a:rPr>
              <a:t>of math's most pioneering thinkers.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 Black" pitchFamily="34" charset="0"/>
              </a:rPr>
              <a:t>Establishing a career as an academy scholar and contributing greatly to the fields of geometry, trigonometry and </a:t>
            </a:r>
            <a:r>
              <a:rPr lang="en-US" sz="2000" dirty="0" smtClean="0">
                <a:latin typeface="Arial Black" pitchFamily="34" charset="0"/>
              </a:rPr>
              <a:t>calculus.</a:t>
            </a:r>
            <a:endParaRPr lang="en-US" sz="2000" dirty="0"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He </a:t>
            </a:r>
            <a:r>
              <a:rPr lang="en-US" sz="2000" dirty="0">
                <a:latin typeface="Arial Black" pitchFamily="34" charset="0"/>
              </a:rPr>
              <a:t>released hundreds of articles and publications during his lifetime, and continued to publish after losing his sight</a:t>
            </a:r>
            <a:r>
              <a:rPr lang="en-US" sz="2000" dirty="0" smtClean="0">
                <a:latin typeface="Arial Black" pitchFamily="34" charset="0"/>
              </a:rPr>
              <a:t>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91" y="1524000"/>
            <a:ext cx="800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Name: </a:t>
            </a:r>
            <a:r>
              <a:rPr lang="en-US" sz="2400" dirty="0"/>
              <a:t>Leonhard Euler </a:t>
            </a:r>
            <a:endParaRPr lang="en-US" sz="2400" dirty="0" smtClean="0"/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Born: </a:t>
            </a:r>
            <a:r>
              <a:rPr lang="en-US" sz="2400" dirty="0"/>
              <a:t>on April 15, 1707, in Basel, </a:t>
            </a:r>
            <a:r>
              <a:rPr lang="en-US" sz="2400" dirty="0" smtClean="0"/>
              <a:t>Switzerland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Died: </a:t>
            </a:r>
            <a:r>
              <a:rPr lang="en-US" sz="2400" dirty="0"/>
              <a:t>September 18, </a:t>
            </a:r>
            <a:r>
              <a:rPr lang="en-US" sz="2400" dirty="0" smtClean="0"/>
              <a:t>1783</a:t>
            </a:r>
          </a:p>
          <a:p>
            <a:endParaRPr lang="en-US" sz="2400" dirty="0"/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He Was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fineartamerica.com/images-medium-large/1-leonard-euler-1707-1783-gra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10" y="367419"/>
            <a:ext cx="3001790" cy="64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85010" cy="5486400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notation: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 smtClean="0"/>
              <a:t>I</a:t>
            </a:r>
            <a:r>
              <a:rPr lang="en-GB" sz="1600" dirty="0" smtClean="0"/>
              <a:t>ntroduced the: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 smtClean="0"/>
              <a:t>The modern notation for the trigonometric functions,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 smtClean="0"/>
              <a:t>The </a:t>
            </a:r>
            <a:r>
              <a:rPr lang="en-GB" sz="1600" dirty="0"/>
              <a:t>Greek letter </a:t>
            </a:r>
            <a:r>
              <a:rPr lang="en-GB" sz="1600" dirty="0" smtClean="0"/>
              <a:t>    for summations.</a:t>
            </a:r>
            <a:endParaRPr lang="en-GB" sz="1600" dirty="0"/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T</a:t>
            </a:r>
            <a:r>
              <a:rPr lang="en-GB" sz="1600" dirty="0" smtClean="0"/>
              <a:t>he </a:t>
            </a:r>
            <a:r>
              <a:rPr lang="en-GB" sz="1600" dirty="0"/>
              <a:t>letter </a:t>
            </a:r>
            <a:r>
              <a:rPr lang="en-GB" sz="1600" dirty="0" smtClean="0"/>
              <a:t>“i” </a:t>
            </a:r>
            <a:r>
              <a:rPr lang="en-GB" sz="1600" dirty="0"/>
              <a:t>to denote the imaginary </a:t>
            </a:r>
            <a:r>
              <a:rPr lang="en-GB" sz="1600" dirty="0" smtClean="0"/>
              <a:t>unit.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 smtClean="0"/>
              <a:t>The </a:t>
            </a:r>
            <a:r>
              <a:rPr lang="en-GB" sz="1600" dirty="0"/>
              <a:t>use of the Greek letter  </a:t>
            </a:r>
            <a:r>
              <a:rPr lang="en-GB" sz="1600" dirty="0" smtClean="0"/>
              <a:t>   to </a:t>
            </a:r>
            <a:r>
              <a:rPr lang="en-GB" sz="1600" dirty="0"/>
              <a:t>denote the ratio of a </a:t>
            </a:r>
            <a:r>
              <a:rPr lang="en-GB" sz="1600" dirty="0" smtClean="0"/>
              <a:t>circle's circumference </a:t>
            </a:r>
            <a:r>
              <a:rPr lang="en-GB" sz="1600" dirty="0"/>
              <a:t>to its </a:t>
            </a:r>
            <a:r>
              <a:rPr lang="en-GB" sz="1600" dirty="0" smtClean="0"/>
              <a:t>diameter.</a:t>
            </a:r>
          </a:p>
          <a:p>
            <a:pPr marL="0" indent="0">
              <a:buNone/>
            </a:pP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Analysis:</a:t>
            </a:r>
            <a:endParaRPr lang="en-GB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entury Gothic" pitchFamily="34" charset="0"/>
              <a:buChar char="―"/>
            </a:pPr>
            <a:r>
              <a:rPr lang="en-GB" sz="1600" dirty="0" smtClean="0"/>
              <a:t>He </a:t>
            </a:r>
            <a:r>
              <a:rPr lang="en-GB" sz="1600" dirty="0"/>
              <a:t>is well known in analysis for his frequent use and development of </a:t>
            </a:r>
            <a:r>
              <a:rPr lang="en-GB" sz="1600" dirty="0" smtClean="0"/>
              <a:t>power series</a:t>
            </a:r>
            <a:r>
              <a:rPr lang="en-GB" sz="1600" dirty="0"/>
              <a:t>, such </a:t>
            </a:r>
            <a:r>
              <a:rPr lang="en-GB" sz="1600" dirty="0" smtClean="0"/>
              <a:t>as</a:t>
            </a:r>
          </a:p>
          <a:p>
            <a:pPr>
              <a:buFont typeface="Century Gothic" pitchFamily="34" charset="0"/>
              <a:buChar char="―"/>
            </a:pPr>
            <a:endParaRPr lang="en-GB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entury Gothic" pitchFamily="34" charset="0"/>
              <a:buChar char="―"/>
            </a:pPr>
            <a:endParaRPr lang="en-GB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entury Gothic" pitchFamily="34" charset="0"/>
              <a:buChar char="―"/>
            </a:pPr>
            <a:endParaRPr lang="en-GB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entury Gothic" pitchFamily="34" charset="0"/>
              <a:buChar char="―"/>
            </a:pPr>
            <a:endParaRPr lang="en-GB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D</a:t>
            </a:r>
            <a:r>
              <a:rPr lang="en-GB" sz="1600" dirty="0" smtClean="0"/>
              <a:t>iscovered </a:t>
            </a:r>
            <a:r>
              <a:rPr lang="en-GB" sz="1600" dirty="0"/>
              <a:t>the power series expansions for e and the inverse </a:t>
            </a:r>
            <a:r>
              <a:rPr lang="en-GB" sz="1600" dirty="0" smtClean="0"/>
              <a:t>tangent function.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 smtClean="0"/>
              <a:t>Introduced </a:t>
            </a:r>
            <a:r>
              <a:rPr lang="en-GB" sz="1600" dirty="0"/>
              <a:t>the use of the exponential function and logarithms </a:t>
            </a:r>
            <a:r>
              <a:rPr lang="en-GB" sz="1600" dirty="0" smtClean="0"/>
              <a:t>in analytic </a:t>
            </a:r>
            <a:r>
              <a:rPr lang="en-GB" sz="1600" dirty="0"/>
              <a:t>proofs.</a:t>
            </a:r>
            <a:endParaRPr lang="en-GB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6477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Contributions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728" b="64617" l="38955" r="40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60242" r="59200" b="34897"/>
          <a:stretch/>
        </p:blipFill>
        <p:spPr bwMode="auto">
          <a:xfrm>
            <a:off x="2514600" y="2133600"/>
            <a:ext cx="266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3" t="70312" r="54490" b="27257"/>
          <a:stretch/>
        </p:blipFill>
        <p:spPr bwMode="auto">
          <a:xfrm>
            <a:off x="3505200" y="2743200"/>
            <a:ext cx="24941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t="50173" r="30990" b="38716"/>
          <a:stretch/>
        </p:blipFill>
        <p:spPr bwMode="auto">
          <a:xfrm>
            <a:off x="819150" y="4597400"/>
            <a:ext cx="4864100" cy="81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theory: </a:t>
            </a:r>
            <a:r>
              <a:rPr lang="en-GB" sz="1600" dirty="0" smtClean="0"/>
              <a:t>He proved</a:t>
            </a:r>
            <a:r>
              <a:rPr lang="en-GB" sz="1600" dirty="0"/>
              <a:t>: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Newton's identities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Fermat's little theorem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Fermat's theorem on sums of two </a:t>
            </a:r>
            <a:r>
              <a:rPr lang="en-GB" sz="1600" dirty="0" smtClean="0"/>
              <a:t>squares.</a:t>
            </a:r>
            <a:endParaRPr lang="en-GB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entury Gothic" pitchFamily="34" charset="0"/>
              <a:buChar char="―"/>
            </a:pPr>
            <a:endParaRPr lang="en-GB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mathematics: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He </a:t>
            </a:r>
            <a:r>
              <a:rPr lang="en-GB" sz="1600" dirty="0" smtClean="0"/>
              <a:t>developed </a:t>
            </a:r>
            <a:r>
              <a:rPr lang="en-GB" sz="1600" dirty="0"/>
              <a:t>tools that made it easier to apply calculus to physical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problems</a:t>
            </a:r>
            <a:r>
              <a:rPr lang="en-GB" sz="1600" dirty="0" smtClean="0"/>
              <a:t>,</a:t>
            </a:r>
          </a:p>
          <a:p>
            <a:pPr>
              <a:buFont typeface="Century Gothic" pitchFamily="34" charset="0"/>
              <a:buChar char="―"/>
            </a:pPr>
            <a:r>
              <a:rPr lang="en-GB" sz="1600" dirty="0"/>
              <a:t>Euler's method and the Euler-</a:t>
            </a:r>
            <a:r>
              <a:rPr lang="en-GB" sz="1600" dirty="0" err="1"/>
              <a:t>Maclaurin</a:t>
            </a:r>
            <a:r>
              <a:rPr lang="en-GB" sz="1600" dirty="0"/>
              <a:t> formula</a:t>
            </a:r>
            <a:r>
              <a:rPr lang="en-GB" sz="1600" dirty="0" smtClean="0"/>
              <a:t>.</a:t>
            </a:r>
          </a:p>
          <a:p>
            <a:endParaRPr lang="en-GB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9" t="77083" r="32065" b="12847"/>
          <a:stretch/>
        </p:blipFill>
        <p:spPr bwMode="auto">
          <a:xfrm>
            <a:off x="914400" y="5410200"/>
            <a:ext cx="4533900" cy="73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7000" y="508000"/>
            <a:ext cx="6477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Contributions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images.fineartamerica.com/images-medium-large/1-leonard-euler-1707-1783-grang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10" y="367419"/>
            <a:ext cx="3001790" cy="64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2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4690" y="1146411"/>
                <a:ext cx="8508810" cy="26340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dirty="0" smtClean="0">
                    <a:solidFill>
                      <a:srgbClr val="0000FF"/>
                    </a:solidFill>
                  </a:rPr>
                  <a:t>Totient Function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is defined as “the number of positive integers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that are relatively prime to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 where 1 is counted as being relatively prime to all numbers”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Wolfarm</a:t>
                </a:r>
                <a:r>
                  <a:rPr lang="en-US" dirty="0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MathWorld</a:t>
                </a:r>
                <a:r>
                  <a:rPr lang="en-US" dirty="0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n.d.</a:t>
                </a:r>
                <a:r>
                  <a:rPr lang="en-US" dirty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). 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Totient</a:t>
                </a:r>
                <a:r>
                  <a:rPr lang="en-US" i="1" dirty="0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 function</a:t>
                </a:r>
                <a:r>
                  <a:rPr lang="en-US" dirty="0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. </a:t>
                </a:r>
                <a:r>
                  <a:rPr lang="en-US" dirty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Retrieved March </a:t>
                </a:r>
                <a:r>
                  <a:rPr lang="en-US" dirty="0" smtClean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31, </a:t>
                </a:r>
                <a:r>
                  <a:rPr lang="en-US" dirty="0">
                    <a:solidFill>
                      <a:srgbClr val="FF0000"/>
                    </a:solidFill>
                    <a:latin typeface="Agency FB" panose="020B0503020202020204" pitchFamily="34" charset="0"/>
                  </a:rPr>
                  <a:t>2015, from: </a:t>
                </a:r>
                <a:r>
                  <a:rPr lang="en-US" dirty="0">
                    <a:solidFill>
                      <a:schemeClr val="tx1"/>
                    </a:solidFill>
                    <a:latin typeface="Agency FB" panose="020B0503020202020204" pitchFamily="34" charset="0"/>
                    <a:hlinkClick r:id="rId2"/>
                  </a:rPr>
                  <a:t>http://</a:t>
                </a:r>
                <a:r>
                  <a:rPr lang="en-US" dirty="0" smtClean="0">
                    <a:solidFill>
                      <a:schemeClr val="tx1"/>
                    </a:solidFill>
                    <a:latin typeface="Agency FB" panose="020B0503020202020204" pitchFamily="34" charset="0"/>
                    <a:hlinkClick r:id="rId2"/>
                  </a:rPr>
                  <a:t>mathworld.wolfram.com/TotientFunction.html</a:t>
                </a:r>
                <a:r>
                  <a:rPr lang="en-US" dirty="0" smtClean="0">
                    <a:solidFill>
                      <a:schemeClr val="tx1"/>
                    </a:solidFill>
                    <a:latin typeface="Agency FB" panose="020B0503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90" y="1146411"/>
                <a:ext cx="8508810" cy="2634018"/>
              </a:xfrm>
              <a:prstGeom prst="rect">
                <a:avLst/>
              </a:prstGeom>
              <a:blipFill rotWithShape="0">
                <a:blip r:embed="rId3"/>
                <a:stretch>
                  <a:fillRect l="-2221" t="-2083" b="-2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44690" y="3780429"/>
            <a:ext cx="8508811" cy="1885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00FF"/>
                </a:solidFill>
              </a:rPr>
              <a:t>Relatively primes </a:t>
            </a:r>
            <a:r>
              <a:rPr lang="en-US" sz="3600" dirty="0" smtClean="0">
                <a:solidFill>
                  <a:schemeClr val="tx1"/>
                </a:solidFill>
              </a:rPr>
              <a:t>are numbers that are “do not contain any factor in common with</a:t>
            </a:r>
            <a:r>
              <a:rPr lang="en-US" sz="3600" dirty="0">
                <a:solidFill>
                  <a:schemeClr val="tx1"/>
                </a:solidFill>
              </a:rPr>
              <a:t>”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Agency FB" panose="020B0503020202020204" pitchFamily="34" charset="0"/>
              </a:rPr>
              <a:t>Wolfarm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gency FB" panose="020B0503020202020204" pitchFamily="34" charset="0"/>
              </a:rPr>
              <a:t>MathWorld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gency FB" panose="020B0503020202020204" pitchFamily="34" charset="0"/>
              </a:rPr>
              <a:t>n.d.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). </a:t>
            </a:r>
            <a:r>
              <a:rPr lang="en-US" i="1" dirty="0" err="1">
                <a:solidFill>
                  <a:srgbClr val="FF0000"/>
                </a:solidFill>
                <a:latin typeface="Agency FB" panose="020B0503020202020204" pitchFamily="34" charset="0"/>
              </a:rPr>
              <a:t>Totient</a:t>
            </a:r>
            <a:r>
              <a:rPr lang="en-US" i="1" dirty="0">
                <a:solidFill>
                  <a:srgbClr val="FF0000"/>
                </a:solidFill>
                <a:latin typeface="Agency FB" panose="020B0503020202020204" pitchFamily="34" charset="0"/>
              </a:rPr>
              <a:t> function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. Retrieved March 31, 2015, from: 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  <a:hlinkClick r:id="rId2"/>
              </a:rPr>
              <a:t>mathworld.wolfram.com/TotientFunction.html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)</a:t>
            </a:r>
            <a:endParaRPr lang="ar-BH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19705" y="5666095"/>
                <a:ext cx="7438030" cy="8052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=# {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│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05" y="5666095"/>
                <a:ext cx="7438030" cy="805218"/>
              </a:xfrm>
              <a:prstGeom prst="rect">
                <a:avLst/>
              </a:prstGeom>
              <a:blipFill rotWithShape="0">
                <a:blip r:embed="rId4"/>
                <a:stretch>
                  <a:fillRect t="-1504" b="-172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72521" y="152400"/>
            <a:ext cx="7438030" cy="880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8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48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Function: Concepts</a:t>
            </a:r>
            <a:endParaRPr lang="ar-BH" sz="48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9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521" y="152400"/>
            <a:ext cx="7438030" cy="880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8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48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Function: Concepts</a:t>
            </a:r>
            <a:endParaRPr lang="ar-BH" sz="48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168" y="777921"/>
            <a:ext cx="8131792" cy="2893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chemeClr val="tx1"/>
                </a:solidFill>
              </a:rPr>
              <a:t>“The relatively primes of a given number are called </a:t>
            </a:r>
            <a:r>
              <a:rPr lang="en-US" sz="3600" dirty="0" err="1" smtClean="0">
                <a:solidFill>
                  <a:srgbClr val="0000FF"/>
                </a:solidFill>
              </a:rPr>
              <a:t>totatives</a:t>
            </a:r>
            <a:r>
              <a:rPr lang="en-US" sz="3600" dirty="0">
                <a:solidFill>
                  <a:schemeClr val="tx1"/>
                </a:solidFill>
              </a:rPr>
              <a:t>”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Agency FB" panose="020B0503020202020204" pitchFamily="34" charset="0"/>
              </a:rPr>
              <a:t>Wolfarm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gency FB" panose="020B0503020202020204" pitchFamily="34" charset="0"/>
              </a:rPr>
              <a:t>MathWorld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gency FB" panose="020B0503020202020204" pitchFamily="34" charset="0"/>
              </a:rPr>
              <a:t>n.d.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). </a:t>
            </a:r>
            <a:r>
              <a:rPr lang="en-US" i="1" dirty="0" err="1">
                <a:solidFill>
                  <a:srgbClr val="FF0000"/>
                </a:solidFill>
                <a:latin typeface="Agency FB" panose="020B0503020202020204" pitchFamily="34" charset="0"/>
              </a:rPr>
              <a:t>Totient</a:t>
            </a:r>
            <a:r>
              <a:rPr lang="en-US" i="1" dirty="0">
                <a:solidFill>
                  <a:srgbClr val="FF0000"/>
                </a:solidFill>
                <a:latin typeface="Agency FB" panose="020B0503020202020204" pitchFamily="34" charset="0"/>
              </a:rPr>
              <a:t> function</a:t>
            </a:r>
            <a:r>
              <a:rPr lang="en-US" dirty="0">
                <a:solidFill>
                  <a:srgbClr val="FF0000"/>
                </a:solidFill>
                <a:latin typeface="Agency FB" panose="020B0503020202020204" pitchFamily="34" charset="0"/>
              </a:rPr>
              <a:t>. Retrieved March 31, 2015, from: 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  <a:hlinkClick r:id="rId2"/>
              </a:rPr>
              <a:t>mathworld.wolfram.com/TotientFunction.html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</a:rPr>
              <a:t> or </a:t>
            </a:r>
            <a:r>
              <a:rPr lang="en-US" sz="3600" dirty="0" err="1" smtClean="0">
                <a:solidFill>
                  <a:srgbClr val="0000FF"/>
                </a:solidFill>
              </a:rPr>
              <a:t>coprimes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ar-BH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1168" y="3506335"/>
                <a:ext cx="7438030" cy="1885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b="1" u="sng" dirty="0" smtClean="0">
                    <a:solidFill>
                      <a:srgbClr val="0000FF"/>
                    </a:solidFill>
                  </a:rPr>
                  <a:t>Example:</a:t>
                </a:r>
                <a:r>
                  <a:rPr lang="en-US" sz="36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totatives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coprimes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) of 12 are: (1, 3, 5, 7, 9, 11)</a:t>
                </a:r>
              </a:p>
              <a:p>
                <a:pPr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8" y="3506335"/>
                <a:ext cx="7438030" cy="1885666"/>
              </a:xfrm>
              <a:prstGeom prst="rect">
                <a:avLst/>
              </a:prstGeom>
              <a:blipFill rotWithShape="0">
                <a:blip r:embed="rId3"/>
                <a:stretch>
                  <a:fillRect l="-2459" t="-968" r="-2213" b="-83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73283" y="5594443"/>
                <a:ext cx="6636506" cy="8052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is always an even number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83" y="5594443"/>
                <a:ext cx="6636506" cy="805218"/>
              </a:xfrm>
              <a:prstGeom prst="rect">
                <a:avLst/>
              </a:prstGeom>
              <a:blipFill rotWithShape="0">
                <a:blip r:embed="rId4"/>
                <a:stretch>
                  <a:fillRect t="-758" r="-918" b="-189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6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571" y="609600"/>
            <a:ext cx="7438030" cy="10326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44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Function: Concepts</a:t>
            </a:r>
            <a:endParaRPr lang="ar-BH" sz="44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3873" y="1992572"/>
                <a:ext cx="8131792" cy="11327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The difference between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is called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cototient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.</a:t>
                </a:r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3" y="1992572"/>
                <a:ext cx="8131792" cy="1132766"/>
              </a:xfrm>
              <a:prstGeom prst="rect">
                <a:avLst/>
              </a:prstGeom>
              <a:blipFill rotWithShape="0">
                <a:blip r:embed="rId2"/>
                <a:stretch>
                  <a:fillRect l="-2324" t="-10753" b="-23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3873" y="3807725"/>
                <a:ext cx="8308078" cy="1885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r>
                  <a:rPr lang="en-US" sz="3600" b="1" u="sng" dirty="0" smtClean="0">
                    <a:solidFill>
                      <a:srgbClr val="0000FF"/>
                    </a:solidFill>
                  </a:rPr>
                  <a:t>Example:</a:t>
                </a:r>
                <a:r>
                  <a:rPr lang="en-US" sz="36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cototient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ar-BH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ar-BH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3" y="3807725"/>
                <a:ext cx="8308078" cy="1885666"/>
              </a:xfrm>
              <a:prstGeom prst="rect">
                <a:avLst/>
              </a:prstGeom>
              <a:blipFill rotWithShape="0">
                <a:blip r:embed="rId3"/>
                <a:stretch>
                  <a:fillRect l="-2274" t="-1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6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553" y="685800"/>
            <a:ext cx="8352429" cy="6687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Other Names of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Totient</a:t>
            </a:r>
            <a:r>
              <a:rPr lang="en-US" sz="40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Function</a:t>
            </a:r>
            <a:endParaRPr lang="ar-BH" sz="40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872" y="2456596"/>
            <a:ext cx="8131792" cy="3016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Euler’s </a:t>
            </a:r>
            <a:r>
              <a:rPr lang="en-US" sz="3600" dirty="0" err="1" smtClean="0">
                <a:solidFill>
                  <a:schemeClr val="tx1"/>
                </a:solidFill>
              </a:rPr>
              <a:t>Totient</a:t>
            </a:r>
            <a:r>
              <a:rPr lang="en-US" sz="3600" dirty="0" smtClean="0">
                <a:solidFill>
                  <a:schemeClr val="tx1"/>
                </a:solidFill>
              </a:rPr>
              <a:t> Function</a:t>
            </a:r>
          </a:p>
          <a:p>
            <a:pPr marL="571500" indent="-5715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Phi Function</a:t>
            </a:r>
          </a:p>
          <a:p>
            <a:pPr marL="571500" indent="-5715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Euler’s Function</a:t>
            </a:r>
            <a:endParaRPr lang="ar-B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8020" y="126124"/>
                <a:ext cx="8352429" cy="97746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b">
                <a:noAutofit/>
              </a:bodyPr>
              <a:lstStyle/>
              <a:p>
                <a:pPr algn="ctr">
                  <a:lnSpc>
                    <a:spcPts val="58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>
                        <a:solidFill>
                          <a:schemeClr val="bg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>
                        <a:solidFill>
                          <a:schemeClr val="bg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>
                        <a:solidFill>
                          <a:schemeClr val="bg1"/>
                        </a:solidFill>
                        <a:effectLst>
                          <a:outerShdw blurRad="63500" dist="38100" dir="5400000" algn="t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</a:rPr>
                  <a:t> of some numbers</a:t>
                </a:r>
                <a:endParaRPr lang="ar-BH" sz="4400" dirty="0">
                  <a:solidFill>
                    <a:schemeClr val="bg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20" y="126124"/>
                <a:ext cx="8352429" cy="977462"/>
              </a:xfrm>
              <a:prstGeom prst="rect">
                <a:avLst/>
              </a:prstGeom>
              <a:blipFill rotWithShape="1">
                <a:blip r:embed="rId2"/>
                <a:stretch>
                  <a:fillRect l="-2327" r="-3855" b="-3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732281"/>
                  </p:ext>
                </p:extLst>
              </p:nvPr>
            </p:nvGraphicFramePr>
            <p:xfrm>
              <a:off x="1221902" y="1230886"/>
              <a:ext cx="6686550" cy="52184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03710"/>
                    <a:gridCol w="1668001"/>
                    <a:gridCol w="4014839"/>
                  </a:tblGrid>
                  <a:tr h="53767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numbers </a:t>
                          </a:r>
                          <a:r>
                            <a:rPr lang="en-US" sz="3200" dirty="0" err="1" smtClean="0">
                              <a:effectLst/>
                            </a:rPr>
                            <a:t>coprime</a:t>
                          </a:r>
                          <a:r>
                            <a:rPr lang="en-US" sz="3200" dirty="0" smtClean="0">
                              <a:effectLst/>
                            </a:rPr>
                            <a:t> (</a:t>
                          </a:r>
                          <a:r>
                            <a:rPr lang="en-US" sz="3200" dirty="0" err="1" smtClean="0">
                              <a:effectLst/>
                            </a:rPr>
                            <a:t>totatives</a:t>
                          </a:r>
                          <a:r>
                            <a:rPr lang="en-US" sz="3200" dirty="0" smtClean="0">
                              <a:effectLst/>
                            </a:rPr>
                            <a:t>) </a:t>
                          </a:r>
                          <a:r>
                            <a:rPr lang="en-US" sz="3200" dirty="0">
                              <a:effectLst/>
                            </a:rPr>
                            <a:t>to n 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3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2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1, 2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1,3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5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1,2,3,4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6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1,5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7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6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1,2,3,4,5,6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268839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8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1,3,5,7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4649796"/>
                  </p:ext>
                </p:extLst>
              </p:nvPr>
            </p:nvGraphicFramePr>
            <p:xfrm>
              <a:off x="1221902" y="1230886"/>
              <a:ext cx="6686550" cy="52184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03710"/>
                    <a:gridCol w="1668001"/>
                    <a:gridCol w="4014839"/>
                  </a:tblGrid>
                  <a:tr h="1043686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marL="76200" marR="76200" marT="0" marB="0" anchor="ctr">
                        <a:blipFill rotWithShape="0">
                          <a:blip r:embed="rId3"/>
                          <a:stretch>
                            <a:fillRect l="-606" t="-10526" r="-567879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marL="76200" marR="76200" marT="0" marB="0" anchor="ctr">
                        <a:blipFill rotWithShape="0">
                          <a:blip r:embed="rId3"/>
                          <a:stretch>
                            <a:fillRect l="-60584" t="-10526" r="-241971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numbers </a:t>
                          </a:r>
                          <a:r>
                            <a:rPr lang="en-US" sz="3200" dirty="0" err="1" smtClean="0">
                              <a:effectLst/>
                            </a:rPr>
                            <a:t>coprime</a:t>
                          </a:r>
                          <a:r>
                            <a:rPr lang="en-US" sz="3200" dirty="0" smtClean="0">
                              <a:effectLst/>
                            </a:rPr>
                            <a:t> (</a:t>
                          </a:r>
                          <a:r>
                            <a:rPr lang="en-US" sz="3200" dirty="0" err="1" smtClean="0">
                              <a:effectLst/>
                            </a:rPr>
                            <a:t>totatives</a:t>
                          </a:r>
                          <a:r>
                            <a:rPr lang="en-US" sz="3200" dirty="0" smtClean="0">
                              <a:effectLst/>
                            </a:rPr>
                            <a:t>) </a:t>
                          </a:r>
                          <a:r>
                            <a:rPr lang="en-US" sz="3200" dirty="0">
                              <a:effectLst/>
                            </a:rPr>
                            <a:t>to n 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3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2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1, 2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1,3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5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1,2,3,4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6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2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1,5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7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6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1,2,3,4,5,6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  <a:tr h="521843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>
                              <a:effectLst/>
                            </a:rPr>
                            <a:t>8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  <a:tc>
                      <a:txBody>
                        <a:bodyPr/>
                        <a:lstStyle/>
                        <a:p>
                          <a:pPr algn="l" rtl="0">
                            <a:lnSpc>
                              <a:spcPct val="107000"/>
                            </a:lnSpc>
                            <a:spcBef>
                              <a:spcPts val="80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1,3,5,7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0" marR="7620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35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645</TotalTime>
  <Words>1215</Words>
  <Application>Microsoft Office PowerPoint</Application>
  <PresentationFormat>On-screen Show (4:3)</PresentationFormat>
  <Paragraphs>171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Euler </vt:lpstr>
      <vt:lpstr>General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</dc:title>
  <dc:creator>Guest</dc:creator>
  <cp:lastModifiedBy>Smile</cp:lastModifiedBy>
  <cp:revision>85</cp:revision>
  <dcterms:created xsi:type="dcterms:W3CDTF">2006-08-16T00:00:00Z</dcterms:created>
  <dcterms:modified xsi:type="dcterms:W3CDTF">2015-04-04T03:31:17Z</dcterms:modified>
</cp:coreProperties>
</file>